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0" r:id="rId4"/>
    <p:sldId id="261" r:id="rId5"/>
    <p:sldId id="280" r:id="rId6"/>
    <p:sldId id="262" r:id="rId7"/>
    <p:sldId id="268" r:id="rId8"/>
    <p:sldId id="269" r:id="rId9"/>
    <p:sldId id="271" r:id="rId10"/>
    <p:sldId id="272" r:id="rId11"/>
    <p:sldId id="273" r:id="rId12"/>
    <p:sldId id="282" r:id="rId13"/>
    <p:sldId id="275" r:id="rId14"/>
    <p:sldId id="276" r:id="rId15"/>
    <p:sldId id="277" r:id="rId16"/>
    <p:sldId id="278" r:id="rId17"/>
    <p:sldId id="279" r:id="rId18"/>
    <p:sldId id="263" r:id="rId19"/>
    <p:sldId id="283" r:id="rId20"/>
    <p:sldId id="284" r:id="rId21"/>
    <p:sldId id="285" r:id="rId22"/>
    <p:sldId id="264" r:id="rId23"/>
    <p:sldId id="286" r:id="rId24"/>
    <p:sldId id="288" r:id="rId25"/>
    <p:sldId id="265" r:id="rId26"/>
    <p:sldId id="287" r:id="rId27"/>
    <p:sldId id="289" r:id="rId28"/>
    <p:sldId id="266" r:id="rId29"/>
    <p:sldId id="267" r:id="rId30"/>
    <p:sldId id="290" r:id="rId3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7" d="100"/>
          <a:sy n="117" d="100"/>
        </p:scale>
        <p:origin x="-102" y="-2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4F2220-A11C-4215-92C4-C8DEAE438682}" type="datetimeFigureOut">
              <a:rPr lang="ru-RU"/>
              <a:pPr>
                <a:defRPr/>
              </a:pPr>
              <a:t>08.08.2015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03CB05-D5AF-4FC2-8E63-C06121F5636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00E65C-2173-4B28-96EB-79BA2039B9D7}" type="datetimeFigureOut">
              <a:rPr lang="ru-RU"/>
              <a:pPr>
                <a:defRPr/>
              </a:pPr>
              <a:t>08.08.2015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5DB353-A16E-46D7-9F1C-2DE465C114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440288-2446-4797-B2DF-1E0FBCC0350B}" type="datetimeFigureOut">
              <a:rPr lang="ru-RU"/>
              <a:pPr>
                <a:defRPr/>
              </a:pPr>
              <a:t>08.08.2015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97662D-E386-4045-8411-29C83520C6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15E61D-5587-4722-919E-2351B4ABB0A2}" type="datetimeFigureOut">
              <a:rPr lang="ru-RU"/>
              <a:pPr>
                <a:defRPr/>
              </a:pPr>
              <a:t>08.08.2015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9EE4EA-4C3B-4B47-B293-1BBA76F1B3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706165-19CB-41E6-94EF-0F5C1A20557D}" type="datetimeFigureOut">
              <a:rPr lang="ru-RU"/>
              <a:pPr>
                <a:defRPr/>
              </a:pPr>
              <a:t>08.08.2015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D516D9-E887-4802-BD2C-09A91E43BD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456E9C-3F52-476A-AC57-D698E57D9C6B}" type="datetimeFigureOut">
              <a:rPr lang="ru-RU"/>
              <a:pPr>
                <a:defRPr/>
              </a:pPr>
              <a:t>08.08.2015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820D86-0965-4782-914B-F08469A9B76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82E62B-A34A-4F1A-B177-FBCB0E648EF9}" type="datetimeFigureOut">
              <a:rPr lang="ru-RU"/>
              <a:pPr>
                <a:defRPr/>
              </a:pPr>
              <a:t>08.08.2015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4B4E9D-AF19-4656-8105-81D124700A5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5E8367-4368-4EE8-ACA9-F92E72804864}" type="datetimeFigureOut">
              <a:rPr lang="ru-RU"/>
              <a:pPr>
                <a:defRPr/>
              </a:pPr>
              <a:t>08.08.2015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A82FF5-44B5-4EA6-80E4-E643FB08E8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DDAB8F-F5CC-4B89-846F-0A87AAD6F13D}" type="datetimeFigureOut">
              <a:rPr lang="ru-RU"/>
              <a:pPr>
                <a:defRPr/>
              </a:pPr>
              <a:t>08.08.2015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502330-5275-4718-9885-1B03F60B4B5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BC241B-D58E-43E1-9733-4D39E99D7AEE}" type="datetimeFigureOut">
              <a:rPr lang="ru-RU"/>
              <a:pPr>
                <a:defRPr/>
              </a:pPr>
              <a:t>08.08.2015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43D2F3-DF1B-4CC2-B9A0-22DCF1B2052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42DBEA-D8D3-48E3-8C92-102DEBB4E006}" type="datetimeFigureOut">
              <a:rPr lang="ru-RU"/>
              <a:pPr>
                <a:defRPr/>
              </a:pPr>
              <a:t>08.08.2015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E3B2E5-039C-4CE7-81DB-0B0174C503A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7B255E-1855-4421-83F1-B5A11A898189}" type="datetimeFigureOut">
              <a:rPr lang="ru-RU"/>
              <a:pPr>
                <a:defRPr/>
              </a:pPr>
              <a:t>08.08.2015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EF2BD1-F285-445D-8D58-D30DBCEDC34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DDFFC9-0670-4402-B991-803F1EF159C3}" type="datetimeFigureOut">
              <a:rPr lang="ru-RU"/>
              <a:pPr>
                <a:defRPr/>
              </a:pPr>
              <a:t>08.08.2015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E9F1C5-A546-4C52-BF7B-CD75C67454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90834D3A-86B9-45C5-A4AE-7CE023D9E94A}" type="datetimeFigureOut">
              <a:rPr lang="ru-RU"/>
              <a:pPr>
                <a:defRPr/>
              </a:pPr>
              <a:t>08.08.2015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811514FC-B486-4EAA-9F2C-21203E3707C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0" y="6642100"/>
            <a:ext cx="1200150" cy="2159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dirty="0">
                <a:solidFill>
                  <a:prstClr val="white">
                    <a:lumMod val="65000"/>
                  </a:prstClr>
                </a:solidFill>
                <a:latin typeface="Times New Roman" pitchFamily="18" charset="0"/>
                <a:cs typeface="Times New Roman" pitchFamily="18" charset="0"/>
              </a:rPr>
              <a:t>http://linda6035.ucoz.ru/</a:t>
            </a:r>
            <a:endParaRPr lang="ru-RU" sz="800" dirty="0">
              <a:solidFill>
                <a:prstClr val="white">
                  <a:lumMod val="65000"/>
                </a:prst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1000100" y="142852"/>
            <a:ext cx="8001056" cy="657229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prstClr val="white"/>
              </a:solidFill>
            </a:endParaRPr>
          </a:p>
        </p:txBody>
      </p:sp>
      <p:pic>
        <p:nvPicPr>
          <p:cNvPr id="1033" name="Рисунок 11" descr="0_75db3_c809b474_L.png"/>
          <p:cNvPicPr>
            <a:picLocks noChangeAspect="1"/>
          </p:cNvPicPr>
          <p:nvPr userDrawn="1"/>
        </p:nvPicPr>
        <p:blipFill>
          <a:blip r:embed="rId15"/>
          <a:srcRect/>
          <a:stretch>
            <a:fillRect/>
          </a:stretch>
        </p:blipFill>
        <p:spPr bwMode="auto">
          <a:xfrm>
            <a:off x="214313" y="214313"/>
            <a:ext cx="1524000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4" name="Рисунок 12" descr="0_75db3_c809b474_L.png"/>
          <p:cNvPicPr>
            <a:picLocks noChangeAspect="1"/>
          </p:cNvPicPr>
          <p:nvPr userDrawn="1"/>
        </p:nvPicPr>
        <p:blipFill>
          <a:blip r:embed="rId15"/>
          <a:srcRect/>
          <a:stretch>
            <a:fillRect/>
          </a:stretch>
        </p:blipFill>
        <p:spPr bwMode="auto">
          <a:xfrm>
            <a:off x="214313" y="1500188"/>
            <a:ext cx="1524000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5" name="Рисунок 18" descr="0_75db3_c809b474_L.png"/>
          <p:cNvPicPr>
            <a:picLocks noChangeAspect="1"/>
          </p:cNvPicPr>
          <p:nvPr userDrawn="1"/>
        </p:nvPicPr>
        <p:blipFill>
          <a:blip r:embed="rId15"/>
          <a:srcRect/>
          <a:stretch>
            <a:fillRect/>
          </a:stretch>
        </p:blipFill>
        <p:spPr bwMode="auto">
          <a:xfrm>
            <a:off x="214313" y="2857500"/>
            <a:ext cx="1524000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6" name="Рисунок 19" descr="0_75db3_c809b474_L.png"/>
          <p:cNvPicPr>
            <a:picLocks noChangeAspect="1"/>
          </p:cNvPicPr>
          <p:nvPr userDrawn="1"/>
        </p:nvPicPr>
        <p:blipFill>
          <a:blip r:embed="rId15"/>
          <a:srcRect/>
          <a:stretch>
            <a:fillRect/>
          </a:stretch>
        </p:blipFill>
        <p:spPr bwMode="auto">
          <a:xfrm>
            <a:off x="214313" y="4286250"/>
            <a:ext cx="1524000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7" name="Рисунок 20" descr="0_75db3_c809b474_L.png"/>
          <p:cNvPicPr>
            <a:picLocks noChangeAspect="1"/>
          </p:cNvPicPr>
          <p:nvPr userDrawn="1"/>
        </p:nvPicPr>
        <p:blipFill>
          <a:blip r:embed="rId15"/>
          <a:srcRect/>
          <a:stretch>
            <a:fillRect/>
          </a:stretch>
        </p:blipFill>
        <p:spPr bwMode="auto">
          <a:xfrm>
            <a:off x="214313" y="5715000"/>
            <a:ext cx="1524000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  <p:sldLayoutId id="2147483672" r:id="rId12"/>
    <p:sldLayoutId id="2147483673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1763713" y="692150"/>
            <a:ext cx="6480175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rgbClr val="C00000"/>
                </a:solidFill>
              </a:rPr>
              <a:t>ПРИМЕРНЫЕ ТРЕБОВАНИЯ </a:t>
            </a:r>
            <a:br>
              <a:rPr lang="ru-RU" b="1">
                <a:solidFill>
                  <a:srgbClr val="C00000"/>
                </a:solidFill>
              </a:rPr>
            </a:br>
            <a:r>
              <a:rPr lang="ru-RU" b="1">
                <a:solidFill>
                  <a:srgbClr val="C00000"/>
                </a:solidFill>
              </a:rPr>
              <a:t>К ДОПОЛНИТЕЛЬНЫМ ОБЩЕОБРАЗОВАТЕЛЬНЫМ ПРОГРАММАМ </a:t>
            </a:r>
            <a:br>
              <a:rPr lang="ru-RU" b="1">
                <a:solidFill>
                  <a:srgbClr val="C00000"/>
                </a:solidFill>
              </a:rPr>
            </a:br>
            <a:endParaRPr lang="ru-RU" b="1">
              <a:solidFill>
                <a:srgbClr val="C00000"/>
              </a:solidFill>
            </a:endParaRPr>
          </a:p>
        </p:txBody>
      </p:sp>
      <p:sp>
        <p:nvSpPr>
          <p:cNvPr id="13321" name="Rectangle 9"/>
          <p:cNvSpPr>
            <a:spLocks noChangeArrowheads="1"/>
          </p:cNvSpPr>
          <p:nvPr/>
        </p:nvSpPr>
        <p:spPr bwMode="auto">
          <a:xfrm>
            <a:off x="2508250" y="2060575"/>
            <a:ext cx="54483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rgbClr val="0000FF"/>
                </a:solidFill>
              </a:rPr>
              <a:t>МЕТОДИЧЕСКИЕ</a:t>
            </a:r>
            <a:r>
              <a:rPr lang="ru-RU" b="1">
                <a:solidFill>
                  <a:schemeClr val="accent2"/>
                </a:solidFill>
              </a:rPr>
              <a:t> </a:t>
            </a:r>
            <a:r>
              <a:rPr lang="ru-RU" b="1">
                <a:solidFill>
                  <a:srgbClr val="0000FF"/>
                </a:solidFill>
              </a:rPr>
              <a:t>РЕКОМЕНДАЦИИ</a:t>
            </a:r>
          </a:p>
        </p:txBody>
      </p:sp>
      <p:sp>
        <p:nvSpPr>
          <p:cNvPr id="13323" name="Rectangle 11"/>
          <p:cNvSpPr>
            <a:spLocks noChangeArrowheads="1"/>
          </p:cNvSpPr>
          <p:nvPr/>
        </p:nvSpPr>
        <p:spPr bwMode="auto">
          <a:xfrm>
            <a:off x="2195513" y="3429000"/>
            <a:ext cx="6442075" cy="268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/>
            <a:r>
              <a:rPr lang="ru-RU" b="1"/>
              <a:t>Иванова Наталья Александровна</a:t>
            </a:r>
            <a:r>
              <a:rPr lang="ru-RU"/>
              <a:t> </a:t>
            </a:r>
          </a:p>
          <a:p>
            <a:pPr algn="r"/>
            <a:endParaRPr lang="ru-RU"/>
          </a:p>
          <a:p>
            <a:pPr algn="r"/>
            <a:r>
              <a:rPr lang="ru-RU" sz="1400" b="1"/>
              <a:t>педагог дополнительного образования </a:t>
            </a:r>
          </a:p>
          <a:p>
            <a:pPr algn="r"/>
            <a:r>
              <a:rPr lang="ru-RU" sz="1400" b="1"/>
              <a:t>высшей квалификационной категории</a:t>
            </a:r>
          </a:p>
          <a:p>
            <a:pPr algn="r"/>
            <a:endParaRPr lang="ru-RU" sz="1400" b="1"/>
          </a:p>
          <a:p>
            <a:pPr algn="r"/>
            <a:r>
              <a:rPr lang="ru-RU" sz="1400" b="1"/>
              <a:t>МБУДО «Центр «Созвездие» </a:t>
            </a:r>
          </a:p>
          <a:p>
            <a:pPr algn="r"/>
            <a:r>
              <a:rPr lang="ru-RU" sz="1400" b="1"/>
              <a:t>Шатурского муниципального района </a:t>
            </a:r>
          </a:p>
          <a:p>
            <a:pPr algn="r"/>
            <a:r>
              <a:rPr lang="ru-RU" sz="1400" b="1"/>
              <a:t>Московской области</a:t>
            </a:r>
          </a:p>
          <a:p>
            <a:pPr algn="r"/>
            <a:endParaRPr lang="ru-RU" sz="1600" b="1"/>
          </a:p>
          <a:p>
            <a:pPr algn="ctr"/>
            <a:r>
              <a:rPr lang="ru-RU" sz="1400" b="1">
                <a:solidFill>
                  <a:srgbClr val="002060"/>
                </a:solidFill>
              </a:rPr>
              <a:t>РМО ПДО 25.08.2015г</a:t>
            </a:r>
            <a:r>
              <a:rPr lang="ru-RU" b="1">
                <a:solidFill>
                  <a:srgbClr val="002060"/>
                </a:solidFill>
              </a:rPr>
              <a:t>.</a:t>
            </a:r>
          </a:p>
          <a:p>
            <a:pPr algn="r"/>
            <a:endParaRPr lang="ru-RU" sz="1600" b="1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979613" y="274638"/>
            <a:ext cx="6707187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sz="2000" b="1" i="1" smtClean="0">
                <a:solidFill>
                  <a:srgbClr val="0000FF"/>
                </a:solidFill>
                <a:latin typeface="Arial" charset="0"/>
              </a:rPr>
              <a:t/>
            </a:r>
            <a:br>
              <a:rPr lang="ru-RU" sz="2000" b="1" i="1" smtClean="0">
                <a:solidFill>
                  <a:srgbClr val="0000FF"/>
                </a:solidFill>
                <a:latin typeface="Arial" charset="0"/>
              </a:rPr>
            </a:br>
            <a:r>
              <a:rPr lang="en-US" sz="2000" b="1" smtClean="0">
                <a:solidFill>
                  <a:srgbClr val="0000FF"/>
                </a:solidFill>
                <a:latin typeface="Arial" charset="0"/>
              </a:rPr>
              <a:t>Отличительные особенности данной программы от уже существующих программ</a:t>
            </a:r>
            <a:endParaRPr lang="ru-RU" sz="2000" b="1" smtClean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835150" y="1600200"/>
            <a:ext cx="6851650" cy="452596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</a:pPr>
            <a:endParaRPr lang="ru-RU" sz="1800" smtClean="0">
              <a:solidFill>
                <a:srgbClr val="000000"/>
              </a:solidFill>
              <a:latin typeface="Arial" charset="0"/>
            </a:endParaRPr>
          </a:p>
          <a:p>
            <a:pPr>
              <a:lnSpc>
                <a:spcPct val="90000"/>
              </a:lnSpc>
            </a:pPr>
            <a:endParaRPr lang="ru-RU" sz="1800" smtClean="0">
              <a:solidFill>
                <a:srgbClr val="000000"/>
              </a:solidFill>
              <a:latin typeface="Arial" charset="0"/>
            </a:endParaRPr>
          </a:p>
          <a:p>
            <a:pPr>
              <a:lnSpc>
                <a:spcPct val="90000"/>
              </a:lnSpc>
            </a:pPr>
            <a:r>
              <a:rPr lang="en-US" sz="1800" smtClean="0">
                <a:solidFill>
                  <a:srgbClr val="000000"/>
                </a:solidFill>
                <a:latin typeface="Arial" charset="0"/>
              </a:rPr>
              <a:t>описать наличие предшествующих аналогичных программ и отличие данной программы от программ других авторов, чей опыт был использован и обобщен;</a:t>
            </a:r>
          </a:p>
          <a:p>
            <a:pPr>
              <a:lnSpc>
                <a:spcPct val="90000"/>
              </a:lnSpc>
            </a:pPr>
            <a:endParaRPr lang="en-US" sz="1800" smtClean="0">
              <a:solidFill>
                <a:srgbClr val="000000"/>
              </a:solidFill>
              <a:latin typeface="Arial" charset="0"/>
            </a:endParaRPr>
          </a:p>
          <a:p>
            <a:pPr>
              <a:lnSpc>
                <a:spcPct val="90000"/>
              </a:lnSpc>
            </a:pPr>
            <a:r>
              <a:rPr lang="en-US" sz="1800" smtClean="0">
                <a:solidFill>
                  <a:srgbClr val="000000"/>
                </a:solidFill>
                <a:latin typeface="Arial" charset="0"/>
              </a:rPr>
              <a:t> указать, как в данной программе расставлены акценты, какие выбраны приоритетные направления</a:t>
            </a:r>
          </a:p>
          <a:p>
            <a:pPr>
              <a:lnSpc>
                <a:spcPct val="90000"/>
              </a:lnSpc>
            </a:pPr>
            <a:endParaRPr lang="ru-RU" sz="1800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979613" y="274638"/>
            <a:ext cx="6707187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2000" b="1" i="1" smtClean="0">
                <a:solidFill>
                  <a:srgbClr val="0000FF"/>
                </a:solidFill>
                <a:latin typeface="Arial" charset="0"/>
              </a:rPr>
              <a:t>Возраст детей, участвующих в реализации данной программы</a:t>
            </a:r>
            <a:endParaRPr lang="ru-RU" sz="2000" b="1" i="1" smtClean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051050" y="1600200"/>
            <a:ext cx="6635750" cy="452596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80000"/>
              </a:lnSpc>
              <a:buFont typeface="Arial" charset="0"/>
              <a:buNone/>
            </a:pPr>
            <a:endParaRPr lang="en-US" sz="1800" b="1" i="1" smtClean="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</a:pPr>
            <a:r>
              <a:rPr lang="en-US" sz="1800" b="1" smtClean="0">
                <a:solidFill>
                  <a:srgbClr val="000000"/>
                </a:solidFill>
                <a:latin typeface="Arial" charset="0"/>
              </a:rPr>
              <a:t>для какой категории детей </a:t>
            </a:r>
            <a:r>
              <a:rPr lang="en-US" sz="1800" smtClean="0">
                <a:solidFill>
                  <a:srgbClr val="000000"/>
                </a:solidFill>
                <a:latin typeface="Arial" charset="0"/>
              </a:rPr>
              <a:t>предназначена программа, степень предварительной подготовки, уровень формирования интересов и мотивации к данной предметной области, наличие способностей, физическое здоровье и т.д.;</a:t>
            </a:r>
          </a:p>
          <a:p>
            <a:pPr>
              <a:lnSpc>
                <a:spcPct val="80000"/>
              </a:lnSpc>
            </a:pPr>
            <a:r>
              <a:rPr lang="en-US" sz="1800" b="1" smtClean="0">
                <a:solidFill>
                  <a:srgbClr val="000000"/>
                </a:solidFill>
                <a:latin typeface="Arial" charset="0"/>
              </a:rPr>
              <a:t>какому возрасту </a:t>
            </a:r>
            <a:r>
              <a:rPr lang="en-US" sz="1800" smtClean="0">
                <a:solidFill>
                  <a:srgbClr val="000000"/>
                </a:solidFill>
                <a:latin typeface="Arial" charset="0"/>
              </a:rPr>
              <a:t>адресована программа (возраст обучающихся от начала до окончания срока обучения), краткая характеристика возрастных и индивидуальных особенностей детей, занимающихся в объединении;</a:t>
            </a:r>
          </a:p>
          <a:p>
            <a:pPr>
              <a:lnSpc>
                <a:spcPct val="80000"/>
              </a:lnSpc>
            </a:pPr>
            <a:r>
              <a:rPr lang="en-US" sz="1800" b="1" smtClean="0">
                <a:solidFill>
                  <a:srgbClr val="000000"/>
                </a:solidFill>
                <a:latin typeface="Arial" charset="0"/>
              </a:rPr>
              <a:t>наполняемость группы </a:t>
            </a:r>
            <a:r>
              <a:rPr lang="en-US" sz="1800" smtClean="0">
                <a:solidFill>
                  <a:srgbClr val="000000"/>
                </a:solidFill>
                <a:latin typeface="Arial" charset="0"/>
              </a:rPr>
              <a:t>(количество обучающихся определяется в соответствии с уставом учреждения и санитарно-гигиеническими требованиями к данному виду деятельности);</a:t>
            </a:r>
          </a:p>
          <a:p>
            <a:pPr>
              <a:lnSpc>
                <a:spcPct val="80000"/>
              </a:lnSpc>
            </a:pPr>
            <a:r>
              <a:rPr lang="en-US" sz="1800" smtClean="0">
                <a:solidFill>
                  <a:srgbClr val="000000"/>
                </a:solidFill>
                <a:latin typeface="Arial" charset="0"/>
              </a:rPr>
              <a:t>состав групп (одного или разных возрастов);</a:t>
            </a:r>
          </a:p>
          <a:p>
            <a:pPr>
              <a:lnSpc>
                <a:spcPct val="80000"/>
              </a:lnSpc>
            </a:pPr>
            <a:r>
              <a:rPr lang="en-US" sz="1800" b="1" smtClean="0">
                <a:solidFill>
                  <a:srgbClr val="000000"/>
                </a:solidFill>
                <a:latin typeface="Arial" charset="0"/>
              </a:rPr>
              <a:t>условия приема детей </a:t>
            </a:r>
            <a:r>
              <a:rPr lang="en-US" sz="1800" smtClean="0">
                <a:solidFill>
                  <a:srgbClr val="000000"/>
                </a:solidFill>
                <a:latin typeface="Arial" charset="0"/>
              </a:rPr>
              <a:t>(например, система набора на основании результатов тестирования, собеседования и др. формы).</a:t>
            </a:r>
          </a:p>
          <a:p>
            <a:pPr>
              <a:lnSpc>
                <a:spcPct val="80000"/>
              </a:lnSpc>
            </a:pPr>
            <a:endParaRPr lang="en-US" sz="1800" smtClean="0">
              <a:solidFill>
                <a:srgbClr val="000000"/>
              </a:solidFill>
              <a:latin typeface="Arial" charset="0"/>
            </a:endParaRPr>
          </a:p>
          <a:p>
            <a:pPr>
              <a:lnSpc>
                <a:spcPct val="80000"/>
              </a:lnSpc>
            </a:pPr>
            <a:endParaRPr lang="ru-RU" sz="1800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2000" b="1" i="1" smtClean="0">
                <a:solidFill>
                  <a:srgbClr val="0000FF"/>
                </a:solidFill>
                <a:latin typeface="Arial" charset="0"/>
              </a:rPr>
              <a:t>Сроки реализации программы:</a:t>
            </a:r>
            <a:endParaRPr lang="ru-RU" sz="2000" b="1" i="1" smtClean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908175" y="1600200"/>
            <a:ext cx="6778625" cy="452596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2000" smtClean="0">
                <a:solidFill>
                  <a:srgbClr val="000000"/>
                </a:solidFill>
              </a:rPr>
              <a:t>временные границы, на сколько лет рассчитана программа;</a:t>
            </a:r>
          </a:p>
          <a:p>
            <a:endParaRPr lang="en-US" sz="2000" smtClean="0">
              <a:solidFill>
                <a:srgbClr val="000000"/>
              </a:solidFill>
            </a:endParaRPr>
          </a:p>
          <a:p>
            <a:r>
              <a:rPr lang="en-US" sz="2000" smtClean="0">
                <a:solidFill>
                  <a:srgbClr val="000000"/>
                </a:solidFill>
              </a:rPr>
              <a:t>- этапы образовательного процесса, срок обучения на каждом этапе;</a:t>
            </a:r>
          </a:p>
          <a:p>
            <a:endParaRPr lang="en-US" sz="2000" smtClean="0">
              <a:solidFill>
                <a:srgbClr val="000000"/>
              </a:solidFill>
            </a:endParaRPr>
          </a:p>
          <a:p>
            <a:r>
              <a:rPr lang="en-US" sz="2000" smtClean="0">
                <a:solidFill>
                  <a:srgbClr val="000000"/>
                </a:solidFill>
              </a:rPr>
              <a:t>- количество часов на каждый год.</a:t>
            </a:r>
          </a:p>
          <a:p>
            <a:endParaRPr lang="ru-RU" sz="200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sz="2000" b="1" i="1" smtClean="0">
                <a:solidFill>
                  <a:srgbClr val="0000FF"/>
                </a:solidFill>
              </a:rPr>
              <a:t/>
            </a:r>
            <a:br>
              <a:rPr lang="ru-RU" sz="2000" b="1" i="1" smtClean="0">
                <a:solidFill>
                  <a:srgbClr val="0000FF"/>
                </a:solidFill>
              </a:rPr>
            </a:br>
            <a:r>
              <a:rPr lang="en-US" sz="2000" b="1" i="1" smtClean="0">
                <a:solidFill>
                  <a:srgbClr val="0000FF"/>
                </a:solidFill>
              </a:rPr>
              <a:t>Формы и режим занятий</a:t>
            </a:r>
            <a:r>
              <a:rPr lang="en-US" sz="4000" b="1" i="1" smtClean="0">
                <a:solidFill>
                  <a:srgbClr val="000000"/>
                </a:solidFill>
              </a:rPr>
              <a:t/>
            </a:r>
            <a:br>
              <a:rPr lang="en-US" sz="4000" b="1" i="1" smtClean="0">
                <a:solidFill>
                  <a:srgbClr val="000000"/>
                </a:solidFill>
              </a:rPr>
            </a:br>
            <a:r>
              <a:rPr lang="en-US" sz="4000" b="1" i="1" smtClean="0">
                <a:solidFill>
                  <a:srgbClr val="000000"/>
                </a:solidFill>
              </a:rPr>
              <a:t/>
            </a:r>
            <a:br>
              <a:rPr lang="en-US" sz="4000" b="1" i="1" smtClean="0">
                <a:solidFill>
                  <a:srgbClr val="000000"/>
                </a:solidFill>
              </a:rPr>
            </a:br>
            <a:endParaRPr lang="ru-RU" sz="4000" b="1" i="1" smtClean="0">
              <a:solidFill>
                <a:srgbClr val="000000"/>
              </a:solidFill>
            </a:endParaRP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979613" y="1196975"/>
            <a:ext cx="6707187" cy="4929188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80000"/>
              </a:lnSpc>
            </a:pPr>
            <a:r>
              <a:rPr lang="en-US" sz="1600" b="1" smtClean="0">
                <a:solidFill>
                  <a:srgbClr val="000000"/>
                </a:solidFill>
                <a:latin typeface="Arial" charset="0"/>
              </a:rPr>
              <a:t>Формы организации деятельности обучающихся</a:t>
            </a:r>
            <a:r>
              <a:rPr lang="en-US" sz="1600" smtClean="0">
                <a:solidFill>
                  <a:srgbClr val="000000"/>
                </a:solidFill>
                <a:latin typeface="Arial" charset="0"/>
              </a:rPr>
              <a:t> – индивидуальная, групповая, фронтальная.</a:t>
            </a:r>
          </a:p>
          <a:p>
            <a:pPr>
              <a:lnSpc>
                <a:spcPct val="80000"/>
              </a:lnSpc>
            </a:pPr>
            <a:r>
              <a:rPr lang="en-US" sz="1600" b="1" smtClean="0">
                <a:solidFill>
                  <a:srgbClr val="000000"/>
                </a:solidFill>
                <a:latin typeface="Arial" charset="0"/>
              </a:rPr>
              <a:t>Методы обучения</a:t>
            </a:r>
            <a:r>
              <a:rPr lang="en-US" sz="1600" smtClean="0">
                <a:solidFill>
                  <a:srgbClr val="000000"/>
                </a:solidFill>
                <a:latin typeface="Arial" charset="0"/>
              </a:rPr>
              <a:t>, в основе которых лежит способ организации занятия – словесные, наглядные, практические.</a:t>
            </a:r>
          </a:p>
          <a:p>
            <a:pPr>
              <a:lnSpc>
                <a:spcPct val="80000"/>
              </a:lnSpc>
            </a:pPr>
            <a:r>
              <a:rPr lang="en-US" sz="1600" b="1" smtClean="0">
                <a:solidFill>
                  <a:srgbClr val="000000"/>
                </a:solidFill>
                <a:latin typeface="Arial" charset="0"/>
              </a:rPr>
              <a:t>Методы, в основе которых лежит уровень деятельности детей</a:t>
            </a:r>
            <a:r>
              <a:rPr lang="en-US" sz="1600" smtClean="0">
                <a:solidFill>
                  <a:srgbClr val="000000"/>
                </a:solidFill>
                <a:latin typeface="Arial" charset="0"/>
              </a:rPr>
              <a:t> – объяснительно-иллюстративные, репродуктивные, частично-поисковые, исследовательские.</a:t>
            </a:r>
          </a:p>
          <a:p>
            <a:pPr>
              <a:lnSpc>
                <a:spcPct val="80000"/>
              </a:lnSpc>
            </a:pPr>
            <a:r>
              <a:rPr lang="en-US" sz="1600" b="1" smtClean="0">
                <a:solidFill>
                  <a:srgbClr val="000000"/>
                </a:solidFill>
                <a:latin typeface="Arial" charset="0"/>
              </a:rPr>
              <a:t>Занятия по типу</a:t>
            </a:r>
            <a:r>
              <a:rPr lang="en-US" sz="1600" smtClean="0">
                <a:solidFill>
                  <a:srgbClr val="000000"/>
                </a:solidFill>
                <a:latin typeface="Arial" charset="0"/>
              </a:rPr>
              <a:t> могут быть комбинированными, теоретическими, практическими, диагностическими, лабораторными, контрольными, репетиционными и др.</a:t>
            </a:r>
          </a:p>
          <a:p>
            <a:pPr>
              <a:lnSpc>
                <a:spcPct val="80000"/>
              </a:lnSpc>
            </a:pPr>
            <a:endParaRPr lang="en-US" sz="1600" smtClean="0">
              <a:solidFill>
                <a:srgbClr val="000000"/>
              </a:solidFill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US" sz="1600" b="1" smtClean="0">
                <a:solidFill>
                  <a:srgbClr val="000000"/>
                </a:solidFill>
                <a:latin typeface="Arial" charset="0"/>
              </a:rPr>
              <a:t>Режим занятий</a:t>
            </a:r>
            <a:r>
              <a:rPr lang="en-US" sz="1600" smtClean="0">
                <a:solidFill>
                  <a:srgbClr val="000000"/>
                </a:solidFill>
                <a:latin typeface="Arial" charset="0"/>
              </a:rPr>
              <a:t>: продолжительность и количество занятий в неделю. 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1600" smtClean="0">
                <a:solidFill>
                  <a:srgbClr val="000000"/>
                </a:solidFill>
                <a:latin typeface="Arial" charset="0"/>
              </a:rPr>
              <a:t>        </a:t>
            </a:r>
            <a:r>
              <a:rPr lang="en-US" sz="1600" smtClean="0">
                <a:solidFill>
                  <a:srgbClr val="000000"/>
                </a:solidFill>
                <a:latin typeface="Arial" charset="0"/>
              </a:rPr>
              <a:t>При определении режима занятий нужно указать продолжительность учебного часа, если она отличается от академического часа. При этом следует указать, по каким причинам, в соответствии с какими нормативными актами, санитарными нормами, возрастными и другими особенностями детей, продолжительность учебного часа изменена.</a:t>
            </a:r>
          </a:p>
          <a:p>
            <a:pPr>
              <a:lnSpc>
                <a:spcPct val="80000"/>
              </a:lnSpc>
            </a:pPr>
            <a:endParaRPr lang="ru-RU" sz="1600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835150" y="274638"/>
            <a:ext cx="685165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sz="2000" b="1" i="1" smtClean="0">
                <a:solidFill>
                  <a:srgbClr val="0000FF"/>
                </a:solidFill>
              </a:rPr>
              <a:t/>
            </a:r>
            <a:br>
              <a:rPr lang="ru-RU" sz="2000" b="1" i="1" smtClean="0">
                <a:solidFill>
                  <a:srgbClr val="0000FF"/>
                </a:solidFill>
              </a:rPr>
            </a:br>
            <a:r>
              <a:rPr lang="en-US" sz="2000" b="1" i="1" smtClean="0">
                <a:solidFill>
                  <a:srgbClr val="0000FF"/>
                </a:solidFill>
              </a:rPr>
              <a:t>Ожидаемые результаты</a:t>
            </a:r>
            <a:br>
              <a:rPr lang="en-US" sz="2000" b="1" i="1" smtClean="0">
                <a:solidFill>
                  <a:srgbClr val="0000FF"/>
                </a:solidFill>
              </a:rPr>
            </a:br>
            <a:r>
              <a:rPr lang="en-US" sz="2000" b="1" i="1" smtClean="0">
                <a:solidFill>
                  <a:srgbClr val="0000FF"/>
                </a:solidFill>
              </a:rPr>
              <a:t>и способы определения их результативности</a:t>
            </a:r>
            <a:br>
              <a:rPr lang="en-US" sz="2000" b="1" i="1" smtClean="0">
                <a:solidFill>
                  <a:srgbClr val="0000FF"/>
                </a:solidFill>
              </a:rPr>
            </a:br>
            <a:r>
              <a:rPr lang="en-US" sz="4000" i="1" smtClean="0">
                <a:solidFill>
                  <a:srgbClr val="000000"/>
                </a:solidFill>
              </a:rPr>
              <a:t/>
            </a:r>
            <a:br>
              <a:rPr lang="en-US" sz="4000" i="1" smtClean="0">
                <a:solidFill>
                  <a:srgbClr val="000000"/>
                </a:solidFill>
              </a:rPr>
            </a:br>
            <a:endParaRPr lang="ru-RU" sz="4000" i="1" smtClean="0">
              <a:solidFill>
                <a:srgbClr val="000000"/>
              </a:solidFill>
            </a:endParaRP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051050" y="1600200"/>
            <a:ext cx="6635750" cy="452596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</a:pPr>
            <a:endParaRPr lang="ru-RU" sz="1800" b="1" smtClean="0">
              <a:solidFill>
                <a:srgbClr val="000000"/>
              </a:solidFill>
            </a:endParaRPr>
          </a:p>
          <a:p>
            <a:pPr>
              <a:lnSpc>
                <a:spcPct val="90000"/>
              </a:lnSpc>
            </a:pPr>
            <a:endParaRPr lang="ru-RU" sz="1800" b="1" smtClean="0">
              <a:solidFill>
                <a:srgbClr val="000000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1800" b="1" smtClean="0">
                <a:solidFill>
                  <a:srgbClr val="000000"/>
                </a:solidFill>
              </a:rPr>
              <a:t>Ожидаемый (прогнозируемый) результат </a:t>
            </a:r>
            <a:r>
              <a:rPr lang="en-US" sz="1800" smtClean="0">
                <a:solidFill>
                  <a:srgbClr val="000000"/>
                </a:solidFill>
              </a:rPr>
              <a:t>– это конкретная характеристика знаний, умений и навыков, которыми овладеет обучающийся;</a:t>
            </a:r>
          </a:p>
          <a:p>
            <a:pPr>
              <a:lnSpc>
                <a:spcPct val="90000"/>
              </a:lnSpc>
            </a:pPr>
            <a:r>
              <a:rPr lang="en-US" sz="1800" smtClean="0">
                <a:solidFill>
                  <a:srgbClr val="000000"/>
                </a:solidFill>
              </a:rPr>
              <a:t> должен соотноситься с целью и задачами обучения, развития, воспитания;</a:t>
            </a:r>
          </a:p>
          <a:p>
            <a:pPr>
              <a:lnSpc>
                <a:spcPct val="90000"/>
              </a:lnSpc>
            </a:pPr>
            <a:r>
              <a:rPr lang="en-US" sz="1800" smtClean="0">
                <a:solidFill>
                  <a:srgbClr val="000000"/>
                </a:solidFill>
              </a:rPr>
              <a:t> в программе рекомендуется прописать конкретные знания, умения и навыки воспитанников по итогам каждого года обучения;</a:t>
            </a:r>
          </a:p>
          <a:p>
            <a:pPr>
              <a:lnSpc>
                <a:spcPct val="90000"/>
              </a:lnSpc>
            </a:pPr>
            <a:r>
              <a:rPr lang="en-US" sz="1800" smtClean="0">
                <a:solidFill>
                  <a:srgbClr val="000000"/>
                </a:solidFill>
              </a:rPr>
              <a:t> выделить прогнозируемые результаты воспитания и развития ребенка. </a:t>
            </a:r>
          </a:p>
          <a:p>
            <a:pPr>
              <a:lnSpc>
                <a:spcPct val="90000"/>
              </a:lnSpc>
            </a:pPr>
            <a:endParaRPr lang="en-US" sz="1800" smtClean="0">
              <a:solidFill>
                <a:srgbClr val="000000"/>
              </a:solidFill>
            </a:endParaRPr>
          </a:p>
          <a:p>
            <a:pPr>
              <a:lnSpc>
                <a:spcPct val="90000"/>
              </a:lnSpc>
            </a:pPr>
            <a:endParaRPr lang="ru-RU" sz="180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835150" y="274638"/>
            <a:ext cx="685165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sz="2000" b="1" smtClean="0">
                <a:solidFill>
                  <a:srgbClr val="0000FF"/>
                </a:solidFill>
              </a:rPr>
              <a:t/>
            </a:r>
            <a:br>
              <a:rPr lang="ru-RU" sz="2000" b="1" smtClean="0">
                <a:solidFill>
                  <a:srgbClr val="0000FF"/>
                </a:solidFill>
              </a:rPr>
            </a:br>
            <a:r>
              <a:rPr lang="en-US" sz="2000" b="1" smtClean="0">
                <a:solidFill>
                  <a:srgbClr val="0000FF"/>
                </a:solidFill>
              </a:rPr>
              <a:t>Способы определения результативности:</a:t>
            </a:r>
            <a:endParaRPr lang="ru-RU" sz="2000" b="1" smtClean="0">
              <a:solidFill>
                <a:srgbClr val="0000FF"/>
              </a:solidFill>
            </a:endParaRP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835150" y="1600200"/>
            <a:ext cx="6851650" cy="452596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80000"/>
              </a:lnSpc>
            </a:pPr>
            <a:r>
              <a:rPr lang="en-US" sz="1800" smtClean="0">
                <a:solidFill>
                  <a:srgbClr val="000000"/>
                </a:solidFill>
                <a:latin typeface="Arial" charset="0"/>
              </a:rPr>
              <a:t>указать методы отслеживания (диагностики) успешности овладения обучающимся содержанием программы:</a:t>
            </a:r>
          </a:p>
          <a:p>
            <a:pPr>
              <a:lnSpc>
                <a:spcPct val="80000"/>
              </a:lnSpc>
            </a:pPr>
            <a:endParaRPr lang="en-US" sz="1800" smtClean="0">
              <a:solidFill>
                <a:srgbClr val="000000"/>
              </a:solidFill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US" sz="1800" smtClean="0">
                <a:solidFill>
                  <a:srgbClr val="000000"/>
                </a:solidFill>
                <a:latin typeface="Arial" charset="0"/>
              </a:rPr>
              <a:t>- педагогическое наблюдение, </a:t>
            </a:r>
          </a:p>
          <a:p>
            <a:pPr>
              <a:lnSpc>
                <a:spcPct val="80000"/>
              </a:lnSpc>
            </a:pPr>
            <a:endParaRPr lang="en-US" sz="1800" smtClean="0">
              <a:solidFill>
                <a:srgbClr val="000000"/>
              </a:solidFill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US" sz="1800" smtClean="0">
                <a:solidFill>
                  <a:srgbClr val="000000"/>
                </a:solidFill>
                <a:latin typeface="Arial" charset="0"/>
              </a:rPr>
              <a:t>- педагогический анализ результатов анкетирования, тестирования, опросов, зачетов, активности обучающихся на занятиях,</a:t>
            </a:r>
          </a:p>
          <a:p>
            <a:pPr>
              <a:lnSpc>
                <a:spcPct val="80000"/>
              </a:lnSpc>
            </a:pPr>
            <a:endParaRPr lang="en-US" sz="1800" smtClean="0">
              <a:solidFill>
                <a:srgbClr val="000000"/>
              </a:solidFill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US" sz="1800" smtClean="0">
                <a:solidFill>
                  <a:srgbClr val="000000"/>
                </a:solidFill>
                <a:latin typeface="Arial" charset="0"/>
              </a:rPr>
              <a:t>- мониторинг.</a:t>
            </a:r>
          </a:p>
          <a:p>
            <a:pPr>
              <a:lnSpc>
                <a:spcPct val="80000"/>
              </a:lnSpc>
            </a:pPr>
            <a:endParaRPr lang="en-US" sz="1800" smtClean="0">
              <a:solidFill>
                <a:srgbClr val="000000"/>
              </a:solidFill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US" sz="1800" smtClean="0">
                <a:solidFill>
                  <a:srgbClr val="000000"/>
                </a:solidFill>
                <a:latin typeface="Arial" charset="0"/>
              </a:rPr>
              <a:t>Виды контроля – начальный или входной, текущий, промежуточный, итоговый.</a:t>
            </a:r>
          </a:p>
          <a:p>
            <a:pPr>
              <a:lnSpc>
                <a:spcPct val="80000"/>
              </a:lnSpc>
            </a:pPr>
            <a:r>
              <a:rPr lang="en-US" sz="1800" smtClean="0">
                <a:solidFill>
                  <a:srgbClr val="000000"/>
                </a:solidFill>
                <a:latin typeface="Arial" charset="0"/>
              </a:rPr>
              <a:t>Результаты контроля могут быть основанием для корректировки программы.</a:t>
            </a:r>
          </a:p>
          <a:p>
            <a:pPr>
              <a:lnSpc>
                <a:spcPct val="80000"/>
              </a:lnSpc>
            </a:pPr>
            <a:endParaRPr lang="ru-RU" sz="1800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835150" y="274638"/>
            <a:ext cx="685165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sz="2000" b="1" i="1" smtClean="0">
                <a:solidFill>
                  <a:srgbClr val="0000FF"/>
                </a:solidFill>
              </a:rPr>
              <a:t/>
            </a:r>
            <a:br>
              <a:rPr lang="ru-RU" sz="2000" b="1" i="1" smtClean="0">
                <a:solidFill>
                  <a:srgbClr val="0000FF"/>
                </a:solidFill>
              </a:rPr>
            </a:br>
            <a:r>
              <a:rPr lang="en-US" sz="2000" b="1" i="1" smtClean="0">
                <a:solidFill>
                  <a:srgbClr val="0000FF"/>
                </a:solidFill>
              </a:rPr>
              <a:t>Формы подведения итогов реализации программы:</a:t>
            </a:r>
            <a:br>
              <a:rPr lang="en-US" sz="2000" b="1" i="1" smtClean="0">
                <a:solidFill>
                  <a:srgbClr val="0000FF"/>
                </a:solidFill>
              </a:rPr>
            </a:br>
            <a:r>
              <a:rPr lang="en-US" sz="4000" i="1" smtClean="0">
                <a:solidFill>
                  <a:srgbClr val="000000"/>
                </a:solidFill>
              </a:rPr>
              <a:t/>
            </a:r>
            <a:br>
              <a:rPr lang="en-US" sz="4000" i="1" smtClean="0">
                <a:solidFill>
                  <a:srgbClr val="000000"/>
                </a:solidFill>
              </a:rPr>
            </a:br>
            <a:endParaRPr lang="ru-RU" sz="4000" i="1" smtClean="0">
              <a:solidFill>
                <a:srgbClr val="000000"/>
              </a:solidFill>
            </a:endParaRP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051050" y="1600200"/>
            <a:ext cx="6635750" cy="452596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</a:pPr>
            <a:r>
              <a:rPr lang="en-US" sz="1800" smtClean="0">
                <a:solidFill>
                  <a:srgbClr val="000000"/>
                </a:solidFill>
                <a:latin typeface="Arial" charset="0"/>
              </a:rPr>
              <a:t>опрос, зачет, экзамен, эссе, контрольное занятие, самостоятельная работа, презентация творческих работ, коллективный анализ работ, концерт, выставка, конкурс, соревнование, самоанализ и др.;</a:t>
            </a:r>
          </a:p>
          <a:p>
            <a:pPr>
              <a:lnSpc>
                <a:spcPct val="90000"/>
              </a:lnSpc>
            </a:pPr>
            <a:endParaRPr lang="en-US" sz="1800" smtClean="0">
              <a:solidFill>
                <a:srgbClr val="000000"/>
              </a:solidFill>
              <a:latin typeface="Arial" charset="0"/>
            </a:endParaRPr>
          </a:p>
          <a:p>
            <a:pPr>
              <a:lnSpc>
                <a:spcPct val="90000"/>
              </a:lnSpc>
            </a:pPr>
            <a:r>
              <a:rPr lang="en-US" sz="1800" smtClean="0">
                <a:solidFill>
                  <a:srgbClr val="000000"/>
                </a:solidFill>
                <a:latin typeface="Arial" charset="0"/>
              </a:rPr>
              <a:t> документальные формы подведения итогов реализации программы – дневники достижений воспитанников, карты оценки результатов освоения программы, дневники педагогических наблюдений, портфолио обучающихся и др.</a:t>
            </a:r>
          </a:p>
          <a:p>
            <a:pPr>
              <a:lnSpc>
                <a:spcPct val="90000"/>
              </a:lnSpc>
            </a:pPr>
            <a:endParaRPr lang="ru-RU" sz="1800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835150" y="274638"/>
            <a:ext cx="685165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sz="2000" b="1" smtClean="0">
                <a:solidFill>
                  <a:srgbClr val="0000FF"/>
                </a:solidFill>
              </a:rPr>
              <a:t/>
            </a:r>
            <a:br>
              <a:rPr lang="ru-RU" sz="2000" b="1" smtClean="0">
                <a:solidFill>
                  <a:srgbClr val="0000FF"/>
                </a:solidFill>
              </a:rPr>
            </a:br>
            <a:r>
              <a:rPr lang="en-US" sz="2000" b="1" smtClean="0">
                <a:solidFill>
                  <a:srgbClr val="FF0066"/>
                </a:solidFill>
              </a:rPr>
              <a:t>3. УЧЕБНО-ТЕМАТИЧЕСКИЙ ПЛАН:</a:t>
            </a:r>
            <a:r>
              <a:rPr lang="en-US" sz="2000" b="1" smtClean="0">
                <a:solidFill>
                  <a:srgbClr val="0000FF"/>
                </a:solidFill>
              </a:rPr>
              <a:t/>
            </a:r>
            <a:br>
              <a:rPr lang="en-US" sz="2000" b="1" smtClean="0">
                <a:solidFill>
                  <a:srgbClr val="0000FF"/>
                </a:solidFill>
              </a:rPr>
            </a:br>
            <a:r>
              <a:rPr lang="en-US" sz="4000" b="1" smtClean="0">
                <a:solidFill>
                  <a:srgbClr val="000000"/>
                </a:solidFill>
              </a:rPr>
              <a:t/>
            </a:r>
            <a:br>
              <a:rPr lang="en-US" sz="4000" b="1" smtClean="0">
                <a:solidFill>
                  <a:srgbClr val="000000"/>
                </a:solidFill>
              </a:rPr>
            </a:br>
            <a:endParaRPr lang="ru-RU" sz="4000" b="1" smtClean="0">
              <a:solidFill>
                <a:srgbClr val="000000"/>
              </a:solidFill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979613" y="1600200"/>
            <a:ext cx="6707187" cy="452596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1800" smtClean="0">
                <a:solidFill>
                  <a:srgbClr val="000000"/>
                </a:solidFill>
                <a:latin typeface="Arial" charset="0"/>
              </a:rPr>
              <a:t>перечень разделов, тем</a:t>
            </a:r>
          </a:p>
          <a:p>
            <a:endParaRPr lang="en-US" sz="1800" smtClean="0">
              <a:solidFill>
                <a:srgbClr val="000000"/>
              </a:solidFill>
              <a:latin typeface="Arial" charset="0"/>
            </a:endParaRPr>
          </a:p>
          <a:p>
            <a:r>
              <a:rPr lang="en-US" sz="1800" smtClean="0">
                <a:solidFill>
                  <a:srgbClr val="000000"/>
                </a:solidFill>
                <a:latin typeface="Arial" charset="0"/>
              </a:rPr>
              <a:t>количество часов по каждой теме с разбивкой на теоретические и практические виды занятий.</a:t>
            </a:r>
          </a:p>
          <a:p>
            <a:endParaRPr lang="en-US" sz="1800" smtClean="0">
              <a:solidFill>
                <a:srgbClr val="000000"/>
              </a:solidFill>
              <a:latin typeface="Arial" charset="0"/>
            </a:endParaRPr>
          </a:p>
          <a:p>
            <a:endParaRPr lang="ru-RU" sz="1800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979613" y="274638"/>
            <a:ext cx="6707187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sz="2000" smtClean="0">
                <a:solidFill>
                  <a:srgbClr val="0000FF"/>
                </a:solidFill>
                <a:latin typeface="Arial" charset="0"/>
              </a:rPr>
              <a:t/>
            </a:r>
            <a:br>
              <a:rPr lang="ru-RU" sz="2000" smtClean="0">
                <a:solidFill>
                  <a:srgbClr val="0000FF"/>
                </a:solidFill>
                <a:latin typeface="Arial" charset="0"/>
              </a:rPr>
            </a:br>
            <a:r>
              <a:rPr lang="ru-RU" sz="2000" smtClean="0">
                <a:solidFill>
                  <a:srgbClr val="0000FF"/>
                </a:solidFill>
                <a:latin typeface="Arial" charset="0"/>
              </a:rPr>
              <a:t>Учебно-тематический план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835150" y="1600200"/>
            <a:ext cx="6851650" cy="452596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80000"/>
              </a:lnSpc>
            </a:pPr>
            <a:r>
              <a:rPr lang="en-US" sz="1600" smtClean="0">
                <a:solidFill>
                  <a:srgbClr val="000000"/>
                </a:solidFill>
                <a:latin typeface="Arial" charset="0"/>
              </a:rPr>
              <a:t>Оформляется в виде таблицы.</a:t>
            </a:r>
          </a:p>
          <a:p>
            <a:pPr>
              <a:lnSpc>
                <a:spcPct val="80000"/>
              </a:lnSpc>
            </a:pPr>
            <a:r>
              <a:rPr lang="en-US" sz="1600" smtClean="0">
                <a:solidFill>
                  <a:srgbClr val="000000"/>
                </a:solidFill>
                <a:latin typeface="Arial" charset="0"/>
              </a:rPr>
              <a:t>Составляется на каждый год обучения и должен отражать его особенности.</a:t>
            </a:r>
          </a:p>
          <a:p>
            <a:pPr>
              <a:lnSpc>
                <a:spcPct val="80000"/>
              </a:lnSpc>
            </a:pPr>
            <a:r>
              <a:rPr lang="en-US" sz="1600" smtClean="0">
                <a:solidFill>
                  <a:srgbClr val="000000"/>
                </a:solidFill>
                <a:latin typeface="Arial" charset="0"/>
              </a:rPr>
              <a:t>Обозначаются основные разделы и темы (не нужно превращать в поурочное планирование).</a:t>
            </a:r>
          </a:p>
          <a:p>
            <a:pPr>
              <a:lnSpc>
                <a:spcPct val="80000"/>
              </a:lnSpc>
            </a:pPr>
            <a:r>
              <a:rPr lang="en-US" sz="1600" smtClean="0">
                <a:solidFill>
                  <a:srgbClr val="000000"/>
                </a:solidFill>
                <a:latin typeface="Arial" charset="0"/>
              </a:rPr>
              <a:t>Практическая деятельность детей на занятиях должна преобладать над теорией.</a:t>
            </a:r>
          </a:p>
          <a:p>
            <a:pPr>
              <a:lnSpc>
                <a:spcPct val="80000"/>
              </a:lnSpc>
            </a:pPr>
            <a:r>
              <a:rPr lang="en-US" sz="1600" smtClean="0">
                <a:solidFill>
                  <a:srgbClr val="000000"/>
                </a:solidFill>
                <a:latin typeface="Arial" charset="0"/>
              </a:rPr>
              <a:t>Закладываются часы на вводное занятие; концертную, выставочную или соревновательную деятельность; мероприятия воспитывающего и познавательного характера; итоговое занятие, отчетное мероприятие.  </a:t>
            </a:r>
          </a:p>
          <a:p>
            <a:pPr>
              <a:lnSpc>
                <a:spcPct val="80000"/>
              </a:lnSpc>
            </a:pPr>
            <a:r>
              <a:rPr lang="en-US" sz="1600" smtClean="0">
                <a:solidFill>
                  <a:srgbClr val="000000"/>
                </a:solidFill>
                <a:latin typeface="Arial" charset="0"/>
              </a:rPr>
              <a:t> Итоговое количество часов в год зависит от количества занятий в неделю и  их продолжительности.</a:t>
            </a:r>
          </a:p>
          <a:p>
            <a:pPr>
              <a:lnSpc>
                <a:spcPct val="80000"/>
              </a:lnSpc>
            </a:pPr>
            <a:r>
              <a:rPr lang="en-US" sz="1600" smtClean="0">
                <a:solidFill>
                  <a:srgbClr val="000000"/>
                </a:solidFill>
                <a:latin typeface="Arial" charset="0"/>
              </a:rPr>
              <a:t>Формула расчета годового количества часов: количество часов в неделю умножается на продолжительность учебного года – 36 недель. Иной расчет часов в УТП необходимо обосновать.</a:t>
            </a:r>
          </a:p>
          <a:p>
            <a:pPr>
              <a:lnSpc>
                <a:spcPct val="80000"/>
              </a:lnSpc>
            </a:pPr>
            <a:r>
              <a:rPr lang="en-US" sz="1600" smtClean="0">
                <a:solidFill>
                  <a:srgbClr val="000000"/>
                </a:solidFill>
                <a:latin typeface="Arial" charset="0"/>
              </a:rPr>
              <a:t>Расчет количества часов ведется на одну учебную группу (или на одного обучающегося, если это программа индивидуального обучения)</a:t>
            </a:r>
          </a:p>
          <a:p>
            <a:pPr>
              <a:lnSpc>
                <a:spcPct val="80000"/>
              </a:lnSpc>
            </a:pPr>
            <a:endParaRPr lang="en-US" sz="1600" smtClean="0">
              <a:solidFill>
                <a:srgbClr val="000000"/>
              </a:solidFill>
              <a:latin typeface="Arial" charset="0"/>
            </a:endParaRPr>
          </a:p>
          <a:p>
            <a:pPr>
              <a:lnSpc>
                <a:spcPct val="80000"/>
              </a:lnSpc>
            </a:pPr>
            <a:endParaRPr lang="ru-RU" sz="1600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1835150" y="692150"/>
            <a:ext cx="6624638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rgbClr val="0000FF"/>
                </a:solidFill>
              </a:rPr>
              <a:t>Примерные требования к дополнительным общеобразовательным программам включают в себя требования:</a:t>
            </a:r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1835150" y="2284413"/>
            <a:ext cx="6840538" cy="2014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ru-RU">
                <a:solidFill>
                  <a:srgbClr val="000000"/>
                </a:solidFill>
              </a:rPr>
              <a:t> К содержанию дополнительных образовательных программ.</a:t>
            </a:r>
          </a:p>
          <a:p>
            <a:endParaRPr lang="ru-RU">
              <a:solidFill>
                <a:srgbClr val="000000"/>
              </a:solidFill>
            </a:endParaRPr>
          </a:p>
          <a:p>
            <a:pPr>
              <a:buFontTx/>
              <a:buChar char="•"/>
            </a:pPr>
            <a:r>
              <a:rPr lang="ru-RU">
                <a:solidFill>
                  <a:srgbClr val="000000"/>
                </a:solidFill>
              </a:rPr>
              <a:t> К структуре программы.</a:t>
            </a:r>
          </a:p>
          <a:p>
            <a:endParaRPr lang="ru-RU">
              <a:solidFill>
                <a:srgbClr val="000000"/>
              </a:solidFill>
            </a:endParaRPr>
          </a:p>
          <a:p>
            <a:pPr>
              <a:buFontTx/>
              <a:buChar char="•"/>
            </a:pPr>
            <a:r>
              <a:rPr lang="ru-RU">
                <a:solidFill>
                  <a:srgbClr val="000000"/>
                </a:solidFill>
              </a:rPr>
              <a:t> К оформлению и содержанию структурных элементов    </a:t>
            </a:r>
          </a:p>
          <a:p>
            <a:r>
              <a:rPr lang="ru-RU">
                <a:solidFill>
                  <a:srgbClr val="000000"/>
                </a:solidFill>
              </a:rPr>
              <a:t>  программы.</a:t>
            </a:r>
            <a:br>
              <a:rPr lang="ru-RU">
                <a:solidFill>
                  <a:srgbClr val="000000"/>
                </a:solidFill>
              </a:rPr>
            </a:br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35" name="Rectangle 151"/>
          <p:cNvSpPr>
            <a:spLocks noGrp="1" noChangeArrowheads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graphicFrame>
        <p:nvGraphicFramePr>
          <p:cNvPr id="42137" name="Group 153"/>
          <p:cNvGraphicFramePr>
            <a:graphicFrameLocks noGrp="1"/>
          </p:cNvGraphicFramePr>
          <p:nvPr>
            <p:ph idx="1"/>
          </p:nvPr>
        </p:nvGraphicFramePr>
        <p:xfrm>
          <a:off x="1692275" y="1600200"/>
          <a:ext cx="6994525" cy="4935538"/>
        </p:xfrm>
        <a:graphic>
          <a:graphicData uri="http://schemas.openxmlformats.org/drawingml/2006/table">
            <a:tbl>
              <a:tblPr/>
              <a:tblGrid>
                <a:gridCol w="546100"/>
                <a:gridCol w="2251075"/>
                <a:gridCol w="1398588"/>
                <a:gridCol w="1400175"/>
                <a:gridCol w="1398587"/>
              </a:tblGrid>
              <a:tr h="957263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363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</a:tabLst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№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363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</a:tabLst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п/п</a:t>
                      </a:r>
                    </a:p>
                  </a:txBody>
                  <a:tcPr marT="61722" horzOverflow="overflow">
                    <a:lnL w="28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363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</a:tabLst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Наименование разделов, тем</a:t>
                      </a:r>
                    </a:p>
                  </a:txBody>
                  <a:tcPr marT="61722" horzOverflow="overflow"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363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</a:tabLst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Теория</a:t>
                      </a:r>
                    </a:p>
                  </a:txBody>
                  <a:tcPr marT="61722" horzOverflow="overflow"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363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</a:tabLst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Практические занятия</a:t>
                      </a:r>
                    </a:p>
                  </a:txBody>
                  <a:tcPr marT="61722" horzOverflow="overflow"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363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</a:tabLst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Всего</a:t>
                      </a:r>
                    </a:p>
                  </a:txBody>
                  <a:tcPr marT="61722" horzOverflow="overflow"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2750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363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1.</a:t>
                      </a:r>
                    </a:p>
                  </a:txBody>
                  <a:tcPr marT="61722" horzOverflow="overflow">
                    <a:lnL w="28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363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Вводное занятие</a:t>
                      </a:r>
                    </a:p>
                  </a:txBody>
                  <a:tcPr marT="61722" horzOverflow="overflow"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363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…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61722" horzOverflow="overflow"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363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…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61722" horzOverflow="overflow"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363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…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61722" horzOverflow="overflow"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1163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363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</a:t>
                      </a:r>
                    </a:p>
                  </a:txBody>
                  <a:tcPr marT="61722" horzOverflow="overflow">
                    <a:lnL w="28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363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Раздел I: 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«…»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61722" horzOverflow="overflow"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363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…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61722" horzOverflow="overflow"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363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…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61722" horzOverflow="overflow"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363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…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61722" horzOverflow="overflow"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2750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363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2.1.</a:t>
                      </a:r>
                    </a:p>
                  </a:txBody>
                  <a:tcPr marT="61722" horzOverflow="overflow">
                    <a:lnL w="28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363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Тема 1: 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«…»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61722" horzOverflow="overflow"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363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…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61722" horzOverflow="overflow"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363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…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61722" horzOverflow="overflow"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363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…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61722" horzOverflow="overflow"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2750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363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2.2.</a:t>
                      </a:r>
                    </a:p>
                  </a:txBody>
                  <a:tcPr marT="61722" horzOverflow="overflow">
                    <a:lnL w="28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363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Тема 2: 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«…»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61722" horzOverflow="overflow"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363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…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61722" horzOverflow="overflow"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363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…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61722" horzOverflow="overflow"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363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…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61722" horzOverflow="overflow"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2750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363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…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61722" horzOverflow="overflow">
                    <a:lnL w="28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363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…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61722" horzOverflow="overflow"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363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…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61722" horzOverflow="overflow"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363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…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61722" horzOverflow="overflow"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363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…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61722" horzOverflow="overflow"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4213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363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61722" horzOverflow="overflow">
                    <a:lnL w="28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363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61722" horzOverflow="overflow"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363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…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61722" horzOverflow="overflow"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363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…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61722" horzOverflow="overflow"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363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…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.</a:t>
                      </a:r>
                    </a:p>
                  </a:txBody>
                  <a:tcPr marT="61722" horzOverflow="overflow"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1163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363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5.</a:t>
                      </a:r>
                    </a:p>
                  </a:txBody>
                  <a:tcPr marT="61722" horzOverflow="overflow">
                    <a:lnL w="28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363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Итоговое занятие</a:t>
                      </a:r>
                    </a:p>
                  </a:txBody>
                  <a:tcPr marT="61722" horzOverflow="overflow"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363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…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61722" horzOverflow="overflow"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363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…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61722" horzOverflow="overflow"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363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…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61722" horzOverflow="overflow"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1163">
                <a:tc gridSpan="2"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363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Итого: </a:t>
                      </a:r>
                    </a:p>
                  </a:txBody>
                  <a:tcPr marT="61722" horzOverflow="overflow">
                    <a:lnL w="28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363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…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часов</a:t>
                      </a:r>
                    </a:p>
                  </a:txBody>
                  <a:tcPr marT="61722" horzOverflow="overflow"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363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…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часов</a:t>
                      </a:r>
                    </a:p>
                  </a:txBody>
                  <a:tcPr marT="61722" horzOverflow="overflow"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363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…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часов</a:t>
                      </a:r>
                    </a:p>
                  </a:txBody>
                  <a:tcPr marT="61722" horzOverflow="overflow"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sz="2000" b="1" smtClean="0">
                <a:solidFill>
                  <a:srgbClr val="0000FF"/>
                </a:solidFill>
                <a:latin typeface="Cambria" pitchFamily="18" charset="0"/>
              </a:rPr>
              <a:t/>
            </a:r>
            <a:br>
              <a:rPr lang="ru-RU" sz="2000" b="1" smtClean="0">
                <a:solidFill>
                  <a:srgbClr val="0000FF"/>
                </a:solidFill>
                <a:latin typeface="Cambria" pitchFamily="18" charset="0"/>
              </a:rPr>
            </a:br>
            <a:r>
              <a:rPr lang="en-US" sz="2000" b="1" smtClean="0">
                <a:solidFill>
                  <a:srgbClr val="0000FF"/>
                </a:solidFill>
                <a:latin typeface="Cambria" pitchFamily="18" charset="0"/>
              </a:rPr>
              <a:t>Расчет количества часов</a:t>
            </a:r>
            <a:r>
              <a:rPr lang="en-US" sz="3600" b="1" smtClean="0">
                <a:solidFill>
                  <a:srgbClr val="FFFFFF"/>
                </a:solidFill>
                <a:latin typeface="Cambria" pitchFamily="18" charset="0"/>
              </a:rPr>
              <a:t> </a:t>
            </a:r>
            <a:r>
              <a:rPr lang="ru-RU" sz="3600" b="1" smtClean="0">
                <a:solidFill>
                  <a:srgbClr val="FFFFFF"/>
                </a:solidFill>
                <a:latin typeface="Cambria" pitchFamily="18" charset="0"/>
              </a:rPr>
              <a:t/>
            </a:r>
            <a:br>
              <a:rPr lang="ru-RU" sz="3600" b="1" smtClean="0">
                <a:solidFill>
                  <a:srgbClr val="FFFFFF"/>
                </a:solidFill>
                <a:latin typeface="Cambria" pitchFamily="18" charset="0"/>
              </a:rPr>
            </a:br>
            <a:endParaRPr lang="ru-RU" sz="3600" b="1" smtClean="0">
              <a:solidFill>
                <a:srgbClr val="FFFFFF"/>
              </a:solidFill>
              <a:latin typeface="Cambria" pitchFamily="18" charset="0"/>
            </a:endParaRP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sz="half" idx="1"/>
          </p:nvPr>
        </p:nvSpPr>
        <p:spPr bwMode="auto">
          <a:xfrm>
            <a:off x="457200" y="1600200"/>
            <a:ext cx="82550" cy="452596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>
              <a:lnSpc>
                <a:spcPct val="98000"/>
              </a:lnSpc>
              <a:spcBef>
                <a:spcPct val="0"/>
              </a:spcBef>
              <a:buFont typeface="Arial" charset="0"/>
              <a:buNone/>
            </a:pPr>
            <a:r>
              <a:rPr lang="en-US" sz="2400" b="1" smtClean="0">
                <a:solidFill>
                  <a:srgbClr val="FFFFFF"/>
                </a:solidFill>
                <a:latin typeface="Cambria" pitchFamily="18" charset="0"/>
              </a:rPr>
              <a:t>	</a:t>
            </a:r>
          </a:p>
          <a:p>
            <a:pPr algn="ctr">
              <a:lnSpc>
                <a:spcPct val="98000"/>
              </a:lnSpc>
              <a:spcBef>
                <a:spcPct val="0"/>
              </a:spcBef>
              <a:buFont typeface="Arial" charset="0"/>
              <a:buNone/>
            </a:pPr>
            <a:r>
              <a:rPr lang="en-US" sz="1600" b="1" smtClean="0">
                <a:latin typeface="Arial" charset="0"/>
              </a:rPr>
              <a:t>	</a:t>
            </a:r>
            <a:endParaRPr lang="ru-RU" sz="2400" smtClean="0">
              <a:latin typeface="Cambria" pitchFamily="18" charset="0"/>
            </a:endParaRPr>
          </a:p>
        </p:txBody>
      </p:sp>
      <p:graphicFrame>
        <p:nvGraphicFramePr>
          <p:cNvPr id="44053" name="Group 21"/>
          <p:cNvGraphicFramePr>
            <a:graphicFrameLocks noGrp="1"/>
          </p:cNvGraphicFramePr>
          <p:nvPr>
            <p:ph sz="half" idx="2"/>
          </p:nvPr>
        </p:nvGraphicFramePr>
        <p:xfrm>
          <a:off x="2411413" y="1600200"/>
          <a:ext cx="5113337" cy="4525963"/>
        </p:xfrm>
        <a:graphic>
          <a:graphicData uri="http://schemas.openxmlformats.org/drawingml/2006/table">
            <a:tbl>
              <a:tblPr/>
              <a:tblGrid>
                <a:gridCol w="2557462"/>
                <a:gridCol w="2555875"/>
              </a:tblGrid>
              <a:tr h="1131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В неделю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В год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31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36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30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108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144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31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908175" y="274638"/>
            <a:ext cx="6778625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sz="2000" b="1" smtClean="0">
                <a:solidFill>
                  <a:srgbClr val="0000FF"/>
                </a:solidFill>
              </a:rPr>
              <a:t/>
            </a:r>
            <a:br>
              <a:rPr lang="ru-RU" sz="2000" b="1" smtClean="0">
                <a:solidFill>
                  <a:srgbClr val="0000FF"/>
                </a:solidFill>
              </a:rPr>
            </a:br>
            <a:r>
              <a:rPr lang="ru-RU" sz="2000" b="1" smtClean="0">
                <a:solidFill>
                  <a:srgbClr val="0000FF"/>
                </a:solidFill>
              </a:rPr>
              <a:t>4. </a:t>
            </a:r>
            <a:r>
              <a:rPr lang="en-US" sz="2000" b="1" smtClean="0">
                <a:solidFill>
                  <a:srgbClr val="0000FF"/>
                </a:solidFill>
              </a:rPr>
              <a:t>СОДЕРЖАНИЕ ИЗУЧАЕМОГО КУРСА:</a:t>
            </a:r>
            <a:endParaRPr lang="ru-RU" sz="2000" b="1" smtClean="0">
              <a:solidFill>
                <a:srgbClr val="0000FF"/>
              </a:solidFill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979613" y="1600200"/>
            <a:ext cx="6707187" cy="452596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609600" indent="-609600">
              <a:buFont typeface="Arial" charset="0"/>
              <a:buNone/>
            </a:pPr>
            <a:endParaRPr lang="en-US" b="1" smtClean="0">
              <a:solidFill>
                <a:srgbClr val="000000"/>
              </a:solidFill>
            </a:endParaRPr>
          </a:p>
          <a:p>
            <a:pPr marL="609600" indent="-609600"/>
            <a:r>
              <a:rPr lang="en-US" sz="2000" smtClean="0">
                <a:solidFill>
                  <a:srgbClr val="000000"/>
                </a:solidFill>
                <a:latin typeface="Arial" charset="0"/>
              </a:rPr>
              <a:t>краткое описание тем </a:t>
            </a:r>
            <a:endParaRPr lang="ru-RU" sz="2000" smtClean="0">
              <a:solidFill>
                <a:srgbClr val="000000"/>
              </a:solidFill>
              <a:latin typeface="Arial" charset="0"/>
            </a:endParaRPr>
          </a:p>
          <a:p>
            <a:pPr marL="609600" indent="-609600">
              <a:buFont typeface="Arial" charset="0"/>
              <a:buNone/>
            </a:pPr>
            <a:r>
              <a:rPr lang="en-US" sz="2000" smtClean="0">
                <a:solidFill>
                  <a:srgbClr val="000000"/>
                </a:solidFill>
                <a:latin typeface="Arial" charset="0"/>
              </a:rPr>
              <a:t>(теоретических и практических видов занятий)</a:t>
            </a:r>
          </a:p>
          <a:p>
            <a:pPr marL="609600" indent="-609600"/>
            <a:endParaRPr lang="ru-RU" sz="2000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979613" y="274638"/>
            <a:ext cx="6707187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sz="2000" smtClean="0">
                <a:solidFill>
                  <a:srgbClr val="0000FF"/>
                </a:solidFill>
                <a:latin typeface="Arial" charset="0"/>
              </a:rPr>
              <a:t/>
            </a:r>
            <a:br>
              <a:rPr lang="ru-RU" sz="2000" smtClean="0">
                <a:solidFill>
                  <a:srgbClr val="0000FF"/>
                </a:solidFill>
                <a:latin typeface="Arial" charset="0"/>
              </a:rPr>
            </a:br>
            <a:r>
              <a:rPr lang="ru-RU" sz="2000" smtClean="0">
                <a:solidFill>
                  <a:srgbClr val="0000FF"/>
                </a:solidFill>
                <a:latin typeface="Arial" charset="0"/>
              </a:rPr>
              <a:t>Содержание изучаемого курса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63713" y="1600200"/>
            <a:ext cx="6923087" cy="452596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80000"/>
              </a:lnSpc>
            </a:pPr>
            <a:r>
              <a:rPr lang="en-US" sz="1800" b="1" smtClean="0">
                <a:solidFill>
                  <a:srgbClr val="000000"/>
                </a:solidFill>
                <a:latin typeface="Arial" charset="0"/>
              </a:rPr>
              <a:t>Раскрывается в именительном падеже</a:t>
            </a:r>
            <a:r>
              <a:rPr lang="en-US" sz="1800" smtClean="0">
                <a:solidFill>
                  <a:srgbClr val="000000"/>
                </a:solidFill>
                <a:latin typeface="Arial" charset="0"/>
              </a:rPr>
              <a:t>.</a:t>
            </a:r>
          </a:p>
          <a:p>
            <a:pPr>
              <a:lnSpc>
                <a:spcPct val="80000"/>
              </a:lnSpc>
            </a:pPr>
            <a:r>
              <a:rPr lang="en-US" sz="1800" b="1" smtClean="0">
                <a:solidFill>
                  <a:srgbClr val="000000"/>
                </a:solidFill>
                <a:latin typeface="Arial" charset="0"/>
              </a:rPr>
              <a:t>Указать название темы </a:t>
            </a:r>
            <a:r>
              <a:rPr lang="en-US" sz="1800" smtClean="0">
                <a:solidFill>
                  <a:srgbClr val="000000"/>
                </a:solidFill>
                <a:latin typeface="Arial" charset="0"/>
              </a:rPr>
              <a:t>(нумерация, количество и название разделов и тем должно совпадать с перечисленными разделами и темами УТП).</a:t>
            </a:r>
          </a:p>
          <a:p>
            <a:pPr>
              <a:lnSpc>
                <a:spcPct val="80000"/>
              </a:lnSpc>
            </a:pPr>
            <a:r>
              <a:rPr lang="en-US" sz="1800" b="1" smtClean="0">
                <a:solidFill>
                  <a:srgbClr val="000000"/>
                </a:solidFill>
                <a:latin typeface="Arial" charset="0"/>
              </a:rPr>
              <a:t>Телеграфным стилем </a:t>
            </a:r>
            <a:r>
              <a:rPr lang="en-US" sz="1800" smtClean="0">
                <a:solidFill>
                  <a:srgbClr val="000000"/>
                </a:solidFill>
                <a:latin typeface="Arial" charset="0"/>
              </a:rPr>
              <a:t>перечисляются все вопросы, которые раскрывают тему.</a:t>
            </a:r>
          </a:p>
          <a:p>
            <a:pPr>
              <a:lnSpc>
                <a:spcPct val="80000"/>
              </a:lnSpc>
            </a:pPr>
            <a:r>
              <a:rPr lang="en-US" sz="1800" b="1" smtClean="0">
                <a:solidFill>
                  <a:srgbClr val="000000"/>
                </a:solidFill>
                <a:latin typeface="Arial" charset="0"/>
              </a:rPr>
              <a:t>Указываются основные теоретические понятия (без описания) и практическая деятельность </a:t>
            </a:r>
            <a:r>
              <a:rPr lang="en-US" sz="1800" smtClean="0">
                <a:solidFill>
                  <a:srgbClr val="000000"/>
                </a:solidFill>
                <a:latin typeface="Arial" charset="0"/>
              </a:rPr>
              <a:t>обучающихся на занятии.</a:t>
            </a:r>
          </a:p>
          <a:p>
            <a:pPr>
              <a:lnSpc>
                <a:spcPct val="80000"/>
              </a:lnSpc>
            </a:pPr>
            <a:r>
              <a:rPr lang="en-US" sz="1800" b="1" smtClean="0">
                <a:solidFill>
                  <a:srgbClr val="000000"/>
                </a:solidFill>
                <a:latin typeface="Arial" charset="0"/>
              </a:rPr>
              <a:t>При включении в программу экскурсий, досуговых и массовых мероприятий</a:t>
            </a:r>
            <a:r>
              <a:rPr lang="en-US" sz="1800" smtClean="0">
                <a:solidFill>
                  <a:srgbClr val="000000"/>
                </a:solidFill>
                <a:latin typeface="Arial" charset="0"/>
              </a:rPr>
              <a:t> в содержании указывается тема и место проведения экскурсии, мероприятия.</a:t>
            </a:r>
          </a:p>
          <a:p>
            <a:pPr>
              <a:lnSpc>
                <a:spcPct val="80000"/>
              </a:lnSpc>
            </a:pPr>
            <a:endParaRPr lang="ru-RU" sz="1800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sz="2000" smtClean="0">
                <a:solidFill>
                  <a:srgbClr val="0000FF"/>
                </a:solidFill>
                <a:latin typeface="Arial" charset="0"/>
              </a:rPr>
              <a:t/>
            </a:r>
            <a:br>
              <a:rPr lang="ru-RU" sz="2000" smtClean="0">
                <a:solidFill>
                  <a:srgbClr val="0000FF"/>
                </a:solidFill>
                <a:latin typeface="Arial" charset="0"/>
              </a:rPr>
            </a:br>
            <a:r>
              <a:rPr lang="ru-RU" sz="2000" smtClean="0">
                <a:solidFill>
                  <a:srgbClr val="0000FF"/>
                </a:solidFill>
                <a:latin typeface="Arial" charset="0"/>
              </a:rPr>
              <a:t>пример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908175" y="1600200"/>
            <a:ext cx="6778625" cy="452596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1800" b="1" smtClean="0">
                <a:latin typeface="Arial" charset="0"/>
              </a:rPr>
              <a:t>               СОДЕРЖАНИЕ ИЗУЧАЕМОГО КУРСА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1800" b="1" smtClean="0">
                <a:latin typeface="Arial" charset="0"/>
              </a:rPr>
              <a:t>                                 1 год обучения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endParaRPr lang="ru-RU" sz="1800" b="1" smtClean="0">
              <a:latin typeface="Arial" charset="0"/>
            </a:endParaRP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1800" b="1" smtClean="0">
                <a:latin typeface="Arial" charset="0"/>
              </a:rPr>
              <a:t>Тема 1. Вводное занятие 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1800" b="1" smtClean="0">
                <a:latin typeface="Arial" charset="0"/>
              </a:rPr>
              <a:t>(2час=1час теория+1час практическое занятие).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endParaRPr lang="ru-RU" sz="1800" smtClean="0">
              <a:latin typeface="Arial" charset="0"/>
            </a:endParaRP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1800" smtClean="0">
                <a:latin typeface="Arial" charset="0"/>
              </a:rPr>
              <a:t>Цель и содержание курса «Фельт: изделия из непряденошерсти». Инструктаж по технике безопасности. Правила организации рабочего места.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endParaRPr lang="ru-RU" sz="1800" i="1" smtClean="0">
              <a:latin typeface="Arial" charset="0"/>
            </a:endParaRP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1800" i="1" smtClean="0">
                <a:latin typeface="Arial" charset="0"/>
              </a:rPr>
              <a:t> Практическая работа(1час</a:t>
            </a:r>
            <a:r>
              <a:rPr lang="ru-RU" sz="1800" smtClean="0">
                <a:latin typeface="Arial" charset="0"/>
              </a:rPr>
              <a:t>) Диагностирование</a:t>
            </a:r>
            <a:r>
              <a:rPr lang="ru-RU" sz="1800" i="1" smtClean="0">
                <a:latin typeface="Arial" charset="0"/>
              </a:rPr>
              <a:t>.</a:t>
            </a:r>
            <a:r>
              <a:rPr lang="ru-RU" sz="1800" smtClean="0">
                <a:latin typeface="Arial" charset="0"/>
              </a:rPr>
              <a:t> Анкетирование. Тестирование. (Тест на тему «Дружба»;  «Изучение дружеского окружения обучающегося»; тест «Знаю ли я себя?»)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835150" y="274638"/>
            <a:ext cx="685165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sz="2000" b="1" smtClean="0">
                <a:solidFill>
                  <a:srgbClr val="0000FF"/>
                </a:solidFill>
              </a:rPr>
              <a:t/>
            </a:r>
            <a:br>
              <a:rPr lang="ru-RU" sz="2000" b="1" smtClean="0">
                <a:solidFill>
                  <a:srgbClr val="0000FF"/>
                </a:solidFill>
              </a:rPr>
            </a:br>
            <a:r>
              <a:rPr lang="en-US" sz="2000" b="1" smtClean="0">
                <a:solidFill>
                  <a:srgbClr val="0000FF"/>
                </a:solidFill>
              </a:rPr>
              <a:t>5. МЕТОДИЧЕСКОЕ ОБЕСПЕЧЕНИЕ ПРОГРАММЫ:</a:t>
            </a:r>
            <a:br>
              <a:rPr lang="en-US" sz="2000" b="1" smtClean="0">
                <a:solidFill>
                  <a:srgbClr val="0000FF"/>
                </a:solidFill>
              </a:rPr>
            </a:br>
            <a:r>
              <a:rPr lang="en-US" sz="2000" smtClean="0">
                <a:solidFill>
                  <a:srgbClr val="0000FF"/>
                </a:solidFill>
              </a:rPr>
              <a:t/>
            </a:r>
            <a:br>
              <a:rPr lang="en-US" sz="2000" smtClean="0">
                <a:solidFill>
                  <a:srgbClr val="0000FF"/>
                </a:solidFill>
              </a:rPr>
            </a:br>
            <a:endParaRPr lang="ru-RU" sz="2000" smtClean="0">
              <a:solidFill>
                <a:srgbClr val="0000FF"/>
              </a:solidFill>
            </a:endParaRP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908175" y="1600200"/>
            <a:ext cx="6778625" cy="452596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80000"/>
              </a:lnSpc>
            </a:pPr>
            <a:r>
              <a:rPr lang="en-US" sz="1800" smtClean="0">
                <a:solidFill>
                  <a:srgbClr val="000000"/>
                </a:solidFill>
                <a:latin typeface="Arial" charset="0"/>
              </a:rPr>
              <a:t>обеспечение программы методическими видами продукции (разработки игр, бесед, экскурсий, конкурсов и др.).</a:t>
            </a:r>
          </a:p>
          <a:p>
            <a:pPr>
              <a:lnSpc>
                <a:spcPct val="80000"/>
              </a:lnSpc>
            </a:pPr>
            <a:endParaRPr lang="en-US" sz="1800" smtClean="0">
              <a:solidFill>
                <a:srgbClr val="000000"/>
              </a:solidFill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US" sz="1800" smtClean="0">
                <a:solidFill>
                  <a:srgbClr val="000000"/>
                </a:solidFill>
                <a:latin typeface="Arial" charset="0"/>
              </a:rPr>
              <a:t>рекомендации по проведению лабораторных и практических работ, по постановке экспериментов или опытов и т.д.</a:t>
            </a:r>
          </a:p>
          <a:p>
            <a:pPr>
              <a:lnSpc>
                <a:spcPct val="80000"/>
              </a:lnSpc>
            </a:pPr>
            <a:endParaRPr lang="en-US" sz="1800" smtClean="0">
              <a:solidFill>
                <a:srgbClr val="000000"/>
              </a:solidFill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US" sz="1800" smtClean="0">
                <a:solidFill>
                  <a:srgbClr val="000000"/>
                </a:solidFill>
                <a:latin typeface="Arial" charset="0"/>
              </a:rPr>
              <a:t>дидактический и лекционный материалы, методики по исследовательской работе, тематика опытнической или исследовательской работы т.д.</a:t>
            </a:r>
          </a:p>
          <a:p>
            <a:pPr>
              <a:lnSpc>
                <a:spcPct val="80000"/>
              </a:lnSpc>
            </a:pPr>
            <a:endParaRPr lang="en-US" sz="1800" i="1" smtClean="0">
              <a:solidFill>
                <a:srgbClr val="000000"/>
              </a:solidFill>
              <a:latin typeface="Arial" charset="0"/>
            </a:endParaRPr>
          </a:p>
          <a:p>
            <a:pPr>
              <a:lnSpc>
                <a:spcPct val="80000"/>
              </a:lnSpc>
            </a:pPr>
            <a:endParaRPr lang="ru-RU" sz="1800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835150" y="274638"/>
            <a:ext cx="685165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sz="2000" b="1" i="1" smtClean="0">
                <a:solidFill>
                  <a:srgbClr val="0000FF"/>
                </a:solidFill>
              </a:rPr>
              <a:t/>
            </a:r>
            <a:br>
              <a:rPr lang="ru-RU" sz="2000" b="1" i="1" smtClean="0">
                <a:solidFill>
                  <a:srgbClr val="0000FF"/>
                </a:solidFill>
              </a:rPr>
            </a:br>
            <a:r>
              <a:rPr lang="en-US" sz="2000" b="1" i="1" smtClean="0">
                <a:solidFill>
                  <a:srgbClr val="0000FF"/>
                </a:solidFill>
              </a:rPr>
              <a:t>Методическое обеспечение:</a:t>
            </a:r>
            <a:br>
              <a:rPr lang="en-US" sz="2000" b="1" i="1" smtClean="0">
                <a:solidFill>
                  <a:srgbClr val="0000FF"/>
                </a:solidFill>
              </a:rPr>
            </a:br>
            <a:endParaRPr lang="ru-RU" sz="2000" b="1" i="1" smtClean="0">
              <a:solidFill>
                <a:srgbClr val="0000FF"/>
              </a:solidFill>
            </a:endParaRP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692275" y="1600200"/>
            <a:ext cx="6994525" cy="452596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80000"/>
              </a:lnSpc>
            </a:pPr>
            <a:r>
              <a:rPr lang="en-US" sz="1400" b="1" smtClean="0">
                <a:solidFill>
                  <a:srgbClr val="000000"/>
                </a:solidFill>
                <a:latin typeface="Arial" charset="0"/>
              </a:rPr>
              <a:t>Учебной работы педагога </a:t>
            </a:r>
            <a:r>
              <a:rPr lang="en-US" sz="1400" smtClean="0">
                <a:solidFill>
                  <a:srgbClr val="000000"/>
                </a:solidFill>
                <a:latin typeface="Arial" charset="0"/>
              </a:rPr>
              <a:t>(методика контроля усвоения обучающимися учебного материала; методика диагностики (стимулирования) творческой активности обучающихся; авторские методики проведения занятий по конкретной теме).</a:t>
            </a:r>
            <a:endParaRPr lang="ru-RU" sz="1400" smtClean="0">
              <a:solidFill>
                <a:srgbClr val="000000"/>
              </a:solidFill>
              <a:latin typeface="Arial" charset="0"/>
            </a:endParaRPr>
          </a:p>
          <a:p>
            <a:pPr>
              <a:lnSpc>
                <a:spcPct val="80000"/>
              </a:lnSpc>
            </a:pPr>
            <a:endParaRPr lang="en-US" sz="1400" smtClean="0">
              <a:solidFill>
                <a:srgbClr val="000000"/>
              </a:solidFill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US" sz="1400" b="1" smtClean="0">
                <a:solidFill>
                  <a:srgbClr val="000000"/>
                </a:solidFill>
                <a:latin typeface="Arial" charset="0"/>
              </a:rPr>
              <a:t>Воспитательной работы педагога </a:t>
            </a:r>
            <a:r>
              <a:rPr lang="en-US" sz="1400" smtClean="0">
                <a:solidFill>
                  <a:srgbClr val="000000"/>
                </a:solidFill>
                <a:latin typeface="Arial" charset="0"/>
              </a:rPr>
              <a:t>(методика формирования детского коллектива; методика диагностики межличностных отношений в коллективе; методика организации воспитательной работы). </a:t>
            </a:r>
            <a:endParaRPr lang="ru-RU" sz="1400" smtClean="0">
              <a:solidFill>
                <a:srgbClr val="000000"/>
              </a:solidFill>
              <a:latin typeface="Arial" charset="0"/>
            </a:endParaRPr>
          </a:p>
          <a:p>
            <a:pPr>
              <a:lnSpc>
                <a:spcPct val="80000"/>
              </a:lnSpc>
            </a:pPr>
            <a:endParaRPr lang="en-US" sz="1400" smtClean="0">
              <a:solidFill>
                <a:srgbClr val="000000"/>
              </a:solidFill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US" sz="1400" b="1" smtClean="0">
                <a:solidFill>
                  <a:srgbClr val="000000"/>
                </a:solidFill>
                <a:latin typeface="Arial" charset="0"/>
              </a:rPr>
              <a:t>Работы педагога по организации учебного процесса </a:t>
            </a:r>
            <a:r>
              <a:rPr lang="en-US" sz="1400" smtClean="0">
                <a:solidFill>
                  <a:srgbClr val="000000"/>
                </a:solidFill>
                <a:latin typeface="Arial" charset="0"/>
              </a:rPr>
              <a:t>(методика комплектования учебной группы; методика анализа результатов деятельности).</a:t>
            </a:r>
            <a:endParaRPr lang="ru-RU" sz="1400" smtClean="0">
              <a:solidFill>
                <a:srgbClr val="000000"/>
              </a:solidFill>
              <a:latin typeface="Arial" charset="0"/>
            </a:endParaRPr>
          </a:p>
          <a:p>
            <a:pPr>
              <a:lnSpc>
                <a:spcPct val="80000"/>
              </a:lnSpc>
            </a:pPr>
            <a:endParaRPr lang="en-US" sz="1400" smtClean="0">
              <a:solidFill>
                <a:srgbClr val="000000"/>
              </a:solidFill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US" sz="1400" b="1" smtClean="0">
                <a:solidFill>
                  <a:srgbClr val="000000"/>
                </a:solidFill>
                <a:latin typeface="Arial" charset="0"/>
              </a:rPr>
              <a:t>Массовой работы </a:t>
            </a:r>
            <a:r>
              <a:rPr lang="en-US" sz="1400" smtClean="0">
                <a:solidFill>
                  <a:srgbClr val="000000"/>
                </a:solidFill>
                <a:latin typeface="Arial" charset="0"/>
              </a:rPr>
              <a:t>(методика организации и проведения массового мероприятия; план и методика проведения родительского собрания; сценарные планы).</a:t>
            </a:r>
            <a:endParaRPr lang="ru-RU" sz="1400" smtClean="0">
              <a:solidFill>
                <a:srgbClr val="000000"/>
              </a:solidFill>
              <a:latin typeface="Arial" charset="0"/>
            </a:endParaRPr>
          </a:p>
          <a:p>
            <a:pPr>
              <a:lnSpc>
                <a:spcPct val="80000"/>
              </a:lnSpc>
            </a:pPr>
            <a:endParaRPr lang="en-US" sz="1400" smtClean="0">
              <a:solidFill>
                <a:srgbClr val="000000"/>
              </a:solidFill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US" sz="1400" b="1" smtClean="0">
                <a:solidFill>
                  <a:srgbClr val="000000"/>
                </a:solidFill>
                <a:latin typeface="Arial" charset="0"/>
              </a:rPr>
              <a:t>Учебные пособия, дидактические материалы, </a:t>
            </a:r>
            <a:r>
              <a:rPr lang="en-US" sz="1400" smtClean="0">
                <a:solidFill>
                  <a:srgbClr val="000000"/>
                </a:solidFill>
                <a:latin typeface="Arial" charset="0"/>
              </a:rPr>
              <a:t>применяемые на занятиях, глоссарий и др. материалы. </a:t>
            </a:r>
            <a:endParaRPr lang="ru-RU" sz="1400" smtClean="0">
              <a:solidFill>
                <a:srgbClr val="000000"/>
              </a:solidFill>
              <a:latin typeface="Arial" charset="0"/>
            </a:endParaRPr>
          </a:p>
          <a:p>
            <a:pPr>
              <a:lnSpc>
                <a:spcPct val="80000"/>
              </a:lnSpc>
            </a:pPr>
            <a:endParaRPr lang="en-US" sz="1400" smtClean="0">
              <a:solidFill>
                <a:srgbClr val="000000"/>
              </a:solidFill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US" sz="1400" b="1" smtClean="0">
                <a:solidFill>
                  <a:srgbClr val="000000"/>
                </a:solidFill>
                <a:latin typeface="Arial" charset="0"/>
              </a:rPr>
              <a:t>Материально-техническое обеспечение программы:</a:t>
            </a:r>
            <a:r>
              <a:rPr lang="en-US" sz="1400" smtClean="0">
                <a:solidFill>
                  <a:srgbClr val="000000"/>
                </a:solidFill>
                <a:latin typeface="Arial" charset="0"/>
              </a:rPr>
              <a:t> сведения о помещении, оборудовании, требования к специальной одежде обучающихся.</a:t>
            </a:r>
          </a:p>
          <a:p>
            <a:pPr>
              <a:lnSpc>
                <a:spcPct val="80000"/>
              </a:lnSpc>
            </a:pPr>
            <a:endParaRPr lang="en-US" sz="1400" smtClean="0">
              <a:solidFill>
                <a:srgbClr val="000000"/>
              </a:solidFill>
              <a:latin typeface="Arial" charset="0"/>
            </a:endParaRPr>
          </a:p>
          <a:p>
            <a:pPr>
              <a:lnSpc>
                <a:spcPct val="80000"/>
              </a:lnSpc>
            </a:pPr>
            <a:endParaRPr lang="en-US" sz="1400" smtClean="0">
              <a:solidFill>
                <a:srgbClr val="000000"/>
              </a:solidFill>
              <a:latin typeface="Arial" charset="0"/>
            </a:endParaRPr>
          </a:p>
          <a:p>
            <a:pPr>
              <a:lnSpc>
                <a:spcPct val="80000"/>
              </a:lnSpc>
            </a:pPr>
            <a:endParaRPr lang="ru-RU" sz="1400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908175" y="274638"/>
            <a:ext cx="6778625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sz="2000" smtClean="0">
                <a:solidFill>
                  <a:srgbClr val="0000FF"/>
                </a:solidFill>
                <a:latin typeface="Arial" charset="0"/>
              </a:rPr>
              <a:t/>
            </a:r>
            <a:br>
              <a:rPr lang="ru-RU" sz="2000" smtClean="0">
                <a:solidFill>
                  <a:srgbClr val="0000FF"/>
                </a:solidFill>
                <a:latin typeface="Arial" charset="0"/>
              </a:rPr>
            </a:br>
            <a:r>
              <a:rPr lang="en-US" sz="2000" smtClean="0">
                <a:solidFill>
                  <a:srgbClr val="0000FF"/>
                </a:solidFill>
                <a:latin typeface="Arial" charset="0"/>
              </a:rPr>
              <a:t>Методическое обеспечение программы может быть представлено в форме таблицы</a:t>
            </a:r>
            <a:br>
              <a:rPr lang="en-US" sz="2000" smtClean="0">
                <a:solidFill>
                  <a:srgbClr val="0000FF"/>
                </a:solidFill>
                <a:latin typeface="Arial" charset="0"/>
              </a:rPr>
            </a:br>
            <a:endParaRPr lang="ru-RU" sz="2000" smtClean="0">
              <a:solidFill>
                <a:srgbClr val="0000FF"/>
              </a:solidFill>
              <a:latin typeface="Arial" charset="0"/>
            </a:endParaRPr>
          </a:p>
        </p:txBody>
      </p:sp>
      <p:graphicFrame>
        <p:nvGraphicFramePr>
          <p:cNvPr id="50263" name="Group 87"/>
          <p:cNvGraphicFramePr>
            <a:graphicFrameLocks noGrp="1"/>
          </p:cNvGraphicFramePr>
          <p:nvPr>
            <p:ph idx="1"/>
          </p:nvPr>
        </p:nvGraphicFramePr>
        <p:xfrm>
          <a:off x="1908175" y="1628775"/>
          <a:ext cx="6778625" cy="3973513"/>
        </p:xfrm>
        <a:graphic>
          <a:graphicData uri="http://schemas.openxmlformats.org/drawingml/2006/table">
            <a:tbl>
              <a:tblPr/>
              <a:tblGrid>
                <a:gridCol w="360363"/>
                <a:gridCol w="790575"/>
                <a:gridCol w="936625"/>
                <a:gridCol w="1512887"/>
                <a:gridCol w="2047875"/>
                <a:gridCol w="1130300"/>
              </a:tblGrid>
              <a:tr h="1017588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№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Тема/Количество часов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Форма занятия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Форма организации деятельности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Приемы и методы организации учебного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процесса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Форма подведения итогов по теме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0336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Вводное занятие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(2час)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Беседа, занятие-путешествие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Коллективная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работа,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Индивидуальная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форма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деятельности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Словесный метод(беседа)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наглядный метод;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анкетирование: «изучение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дружеского окружения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обучающегося» (см.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приложение№3.3);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тестирование :тест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«знаю ли я себя?» (см.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приложение№3.4),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диагностирование;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физкультминутки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(см.приложение№2.11)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Обобщающее занятие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Входящая диагностика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(кроссворд №1-см.приложение №1.1).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sz="2000" b="1" smtClean="0">
                <a:solidFill>
                  <a:srgbClr val="0000FF"/>
                </a:solidFill>
              </a:rPr>
              <a:t/>
            </a:r>
            <a:br>
              <a:rPr lang="ru-RU" sz="2000" b="1" smtClean="0">
                <a:solidFill>
                  <a:srgbClr val="0000FF"/>
                </a:solidFill>
              </a:rPr>
            </a:br>
            <a:r>
              <a:rPr lang="en-US" sz="2000" b="1" smtClean="0">
                <a:solidFill>
                  <a:srgbClr val="0000FF"/>
                </a:solidFill>
              </a:rPr>
              <a:t>6. СПИСОК ЛИТЕРАТУРЫ:</a:t>
            </a:r>
            <a:br>
              <a:rPr lang="en-US" sz="2000" b="1" smtClean="0">
                <a:solidFill>
                  <a:srgbClr val="0000FF"/>
                </a:solidFill>
              </a:rPr>
            </a:br>
            <a:endParaRPr lang="ru-RU" sz="2000" b="1" smtClean="0">
              <a:solidFill>
                <a:srgbClr val="0000FF"/>
              </a:solidFill>
            </a:endParaRP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979613" y="1600200"/>
            <a:ext cx="6707187" cy="452596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>
              <a:buFont typeface="Arial" charset="0"/>
              <a:buNone/>
            </a:pPr>
            <a:r>
              <a:rPr lang="en-US" sz="1800" b="1" smtClean="0">
                <a:solidFill>
                  <a:srgbClr val="000000"/>
                </a:solidFill>
                <a:latin typeface="Arial" charset="0"/>
              </a:rPr>
              <a:t>Списки литературы должны содержать перечень</a:t>
            </a:r>
            <a:endParaRPr lang="ru-RU" sz="1800" b="1" smtClean="0">
              <a:solidFill>
                <a:srgbClr val="000000"/>
              </a:solidFill>
              <a:latin typeface="Arial" charset="0"/>
            </a:endParaRPr>
          </a:p>
          <a:p>
            <a:pPr algn="ctr">
              <a:buFont typeface="Arial" charset="0"/>
              <a:buNone/>
            </a:pPr>
            <a:r>
              <a:rPr lang="en-US" sz="1800" b="1" smtClean="0">
                <a:solidFill>
                  <a:srgbClr val="000000"/>
                </a:solidFill>
                <a:latin typeface="Arial" charset="0"/>
              </a:rPr>
              <a:t>изданий, в том числе опубликованных за </a:t>
            </a:r>
            <a:endParaRPr lang="ru-RU" sz="1800" b="1" smtClean="0">
              <a:solidFill>
                <a:srgbClr val="000000"/>
              </a:solidFill>
              <a:latin typeface="Arial" charset="0"/>
            </a:endParaRPr>
          </a:p>
          <a:p>
            <a:pPr algn="ctr">
              <a:buFont typeface="Arial" charset="0"/>
              <a:buNone/>
            </a:pPr>
            <a:r>
              <a:rPr lang="en-US" sz="1800" b="1" smtClean="0">
                <a:solidFill>
                  <a:srgbClr val="000000"/>
                </a:solidFill>
                <a:latin typeface="Arial" charset="0"/>
              </a:rPr>
              <a:t>предыдущие 5 лет:</a:t>
            </a:r>
          </a:p>
          <a:p>
            <a:r>
              <a:rPr lang="en-US" sz="1800" smtClean="0">
                <a:solidFill>
                  <a:srgbClr val="000000"/>
                </a:solidFill>
                <a:latin typeface="Arial" charset="0"/>
              </a:rPr>
              <a:t>по общей педагогике,</a:t>
            </a:r>
          </a:p>
          <a:p>
            <a:r>
              <a:rPr lang="en-US" sz="1800" smtClean="0">
                <a:solidFill>
                  <a:srgbClr val="000000"/>
                </a:solidFill>
                <a:latin typeface="Arial" charset="0"/>
              </a:rPr>
              <a:t>по методике данного вида деятельности;</a:t>
            </a:r>
          </a:p>
          <a:p>
            <a:r>
              <a:rPr lang="en-US" sz="1800" smtClean="0">
                <a:solidFill>
                  <a:srgbClr val="000000"/>
                </a:solidFill>
                <a:latin typeface="Arial" charset="0"/>
              </a:rPr>
              <a:t>по методике воспитания</a:t>
            </a:r>
          </a:p>
          <a:p>
            <a:r>
              <a:rPr lang="en-US" sz="1800" smtClean="0">
                <a:solidFill>
                  <a:srgbClr val="000000"/>
                </a:solidFill>
                <a:latin typeface="Arial" charset="0"/>
              </a:rPr>
              <a:t>по общей и возрастной психологии;</a:t>
            </a:r>
          </a:p>
          <a:p>
            <a:r>
              <a:rPr lang="en-US" sz="1800" smtClean="0">
                <a:solidFill>
                  <a:srgbClr val="000000"/>
                </a:solidFill>
                <a:latin typeface="Arial" charset="0"/>
              </a:rPr>
              <a:t>по теории и истории выбранного вида деятельности;</a:t>
            </a:r>
          </a:p>
          <a:p>
            <a:r>
              <a:rPr lang="en-US" sz="1800" smtClean="0">
                <a:solidFill>
                  <a:srgbClr val="000000"/>
                </a:solidFill>
                <a:latin typeface="Arial" charset="0"/>
              </a:rPr>
              <a:t>опубликованные учебные, методические и дидактические пособия.</a:t>
            </a:r>
          </a:p>
          <a:p>
            <a:pPr>
              <a:buFont typeface="Arial" charset="0"/>
              <a:buNone/>
            </a:pPr>
            <a:r>
              <a:rPr lang="en-US" sz="1800" smtClean="0">
                <a:solidFill>
                  <a:srgbClr val="000000"/>
                </a:solidFill>
                <a:latin typeface="Arial" charset="0"/>
              </a:rPr>
              <a:t> </a:t>
            </a:r>
          </a:p>
          <a:p>
            <a:r>
              <a:rPr lang="en-US" sz="1800" b="1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1800" smtClean="0">
                <a:solidFill>
                  <a:srgbClr val="000000"/>
                </a:solidFill>
                <a:latin typeface="Arial" charset="0"/>
              </a:rPr>
              <a:t>Составляется по ГОСТ 71 – 2003.</a:t>
            </a:r>
          </a:p>
          <a:p>
            <a:endParaRPr lang="ru-RU" sz="1800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908175" y="274638"/>
            <a:ext cx="6778625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sz="2000" b="1" smtClean="0">
                <a:solidFill>
                  <a:srgbClr val="0000FF"/>
                </a:solidFill>
                <a:latin typeface="Arial" charset="0"/>
              </a:rPr>
              <a:t/>
            </a:r>
            <a:br>
              <a:rPr lang="ru-RU" sz="2000" b="1" smtClean="0">
                <a:solidFill>
                  <a:srgbClr val="0000FF"/>
                </a:solidFill>
                <a:latin typeface="Arial" charset="0"/>
              </a:rPr>
            </a:br>
            <a:r>
              <a:rPr lang="en-US" sz="2000" b="1" smtClean="0">
                <a:solidFill>
                  <a:srgbClr val="0000FF"/>
                </a:solidFill>
                <a:latin typeface="Arial" charset="0"/>
              </a:rPr>
              <a:t>Составляется </a:t>
            </a:r>
            <a:r>
              <a:rPr lang="ru-RU" sz="2000" b="1" smtClean="0">
                <a:solidFill>
                  <a:srgbClr val="0000FF"/>
                </a:solidFill>
                <a:latin typeface="Arial" charset="0"/>
              </a:rPr>
              <a:t>четыре</a:t>
            </a:r>
            <a:r>
              <a:rPr lang="en-US" sz="2000" b="1" smtClean="0">
                <a:solidFill>
                  <a:srgbClr val="0000FF"/>
                </a:solidFill>
                <a:latin typeface="Arial" charset="0"/>
              </a:rPr>
              <a:t> списк</a:t>
            </a:r>
            <a:r>
              <a:rPr lang="ru-RU" sz="2000" b="1" smtClean="0">
                <a:solidFill>
                  <a:srgbClr val="0000FF"/>
                </a:solidFill>
                <a:latin typeface="Arial" charset="0"/>
              </a:rPr>
              <a:t>а</a:t>
            </a:r>
            <a:r>
              <a:rPr lang="en-US" sz="2000" b="1" smtClean="0">
                <a:solidFill>
                  <a:srgbClr val="0000FF"/>
                </a:solidFill>
                <a:latin typeface="Arial" charset="0"/>
              </a:rPr>
              <a:t>:</a:t>
            </a:r>
            <a:br>
              <a:rPr lang="en-US" sz="2000" b="1" smtClean="0">
                <a:solidFill>
                  <a:srgbClr val="0000FF"/>
                </a:solidFill>
                <a:latin typeface="Arial" charset="0"/>
              </a:rPr>
            </a:br>
            <a:endParaRPr lang="ru-RU" sz="2000" b="1" smtClean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979613" y="1600200"/>
            <a:ext cx="6707187" cy="452596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57200" indent="-457200">
              <a:buFont typeface="Arial" charset="0"/>
              <a:buAutoNum type="arabicPeriod"/>
            </a:pPr>
            <a:r>
              <a:rPr lang="en-US" sz="1800" smtClean="0">
                <a:solidFill>
                  <a:srgbClr val="000000"/>
                </a:solidFill>
                <a:latin typeface="Arial" charset="0"/>
              </a:rPr>
              <a:t>список литературы, </a:t>
            </a:r>
            <a:r>
              <a:rPr lang="en-US" sz="1800" b="1" smtClean="0">
                <a:solidFill>
                  <a:srgbClr val="000000"/>
                </a:solidFill>
                <a:latin typeface="Arial" charset="0"/>
              </a:rPr>
              <a:t>использованной при написании программы;</a:t>
            </a:r>
            <a:endParaRPr lang="ru-RU" sz="1800" b="1" smtClean="0">
              <a:solidFill>
                <a:srgbClr val="000000"/>
              </a:solidFill>
              <a:latin typeface="Arial" charset="0"/>
            </a:endParaRPr>
          </a:p>
          <a:p>
            <a:pPr marL="457200" indent="-457200">
              <a:buFont typeface="Arial" charset="0"/>
              <a:buAutoNum type="arabicPeriod"/>
            </a:pPr>
            <a:endParaRPr lang="en-US" sz="1800" b="1" smtClean="0">
              <a:solidFill>
                <a:srgbClr val="000000"/>
              </a:solidFill>
              <a:latin typeface="Arial" charset="0"/>
            </a:endParaRPr>
          </a:p>
          <a:p>
            <a:pPr marL="457200" indent="-457200">
              <a:buFont typeface="Arial" charset="0"/>
              <a:buAutoNum type="arabicPeriod" startAt="2"/>
            </a:pPr>
            <a:r>
              <a:rPr lang="en-US" sz="1800" smtClean="0">
                <a:solidFill>
                  <a:srgbClr val="000000"/>
                </a:solidFill>
                <a:latin typeface="Arial" charset="0"/>
              </a:rPr>
              <a:t>список литературы, </a:t>
            </a:r>
            <a:r>
              <a:rPr lang="en-US" sz="1800" b="1" smtClean="0">
                <a:solidFill>
                  <a:srgbClr val="000000"/>
                </a:solidFill>
                <a:latin typeface="Arial" charset="0"/>
              </a:rPr>
              <a:t>рекомендованной педагогам</a:t>
            </a:r>
            <a:r>
              <a:rPr lang="en-US" sz="1800" smtClean="0">
                <a:solidFill>
                  <a:srgbClr val="000000"/>
                </a:solidFill>
                <a:latin typeface="Arial" charset="0"/>
              </a:rPr>
              <a:t> для освоения данного вида деятельности;</a:t>
            </a:r>
            <a:endParaRPr lang="ru-RU" sz="1800" smtClean="0">
              <a:solidFill>
                <a:srgbClr val="000000"/>
              </a:solidFill>
              <a:latin typeface="Arial" charset="0"/>
            </a:endParaRPr>
          </a:p>
          <a:p>
            <a:pPr marL="457200" indent="-457200">
              <a:buFont typeface="Arial" charset="0"/>
              <a:buAutoNum type="arabicPeriod" startAt="2"/>
            </a:pPr>
            <a:endParaRPr lang="ru-RU" sz="1800" smtClean="0">
              <a:solidFill>
                <a:srgbClr val="000000"/>
              </a:solidFill>
              <a:latin typeface="Arial" charset="0"/>
            </a:endParaRPr>
          </a:p>
          <a:p>
            <a:pPr marL="457200" indent="-457200">
              <a:buFont typeface="Arial" charset="0"/>
              <a:buAutoNum type="arabicPeriod" startAt="2"/>
            </a:pPr>
            <a:r>
              <a:rPr lang="en-US" sz="1800" smtClean="0">
                <a:solidFill>
                  <a:srgbClr val="000000"/>
                </a:solidFill>
                <a:latin typeface="Arial" charset="0"/>
              </a:rPr>
              <a:t>список литературы, </a:t>
            </a:r>
            <a:r>
              <a:rPr lang="en-US" sz="1800" b="1" smtClean="0">
                <a:solidFill>
                  <a:srgbClr val="000000"/>
                </a:solidFill>
                <a:latin typeface="Arial" charset="0"/>
              </a:rPr>
              <a:t>рекомендованной обучающимся</a:t>
            </a:r>
            <a:r>
              <a:rPr lang="en-US" sz="1800" smtClean="0">
                <a:solidFill>
                  <a:srgbClr val="000000"/>
                </a:solidFill>
                <a:latin typeface="Arial" charset="0"/>
              </a:rPr>
              <a:t> для успешного освоения данной программы;</a:t>
            </a:r>
            <a:endParaRPr lang="ru-RU" sz="1800" smtClean="0">
              <a:solidFill>
                <a:srgbClr val="000000"/>
              </a:solidFill>
              <a:latin typeface="Arial" charset="0"/>
            </a:endParaRPr>
          </a:p>
          <a:p>
            <a:pPr marL="457200" indent="-457200">
              <a:buFont typeface="Arial" charset="0"/>
              <a:buAutoNum type="arabicPeriod" startAt="2"/>
            </a:pPr>
            <a:endParaRPr lang="ru-RU" sz="1800" smtClean="0">
              <a:solidFill>
                <a:srgbClr val="000000"/>
              </a:solidFill>
              <a:latin typeface="Arial" charset="0"/>
            </a:endParaRPr>
          </a:p>
          <a:p>
            <a:pPr marL="457200" indent="-457200">
              <a:buFont typeface="Arial" charset="0"/>
              <a:buAutoNum type="arabicPeriod" startAt="2"/>
            </a:pPr>
            <a:r>
              <a:rPr lang="en-US" sz="1800" smtClean="0">
                <a:solidFill>
                  <a:srgbClr val="000000"/>
                </a:solidFill>
                <a:latin typeface="Arial" charset="0"/>
              </a:rPr>
              <a:t> список литературы, </a:t>
            </a:r>
            <a:r>
              <a:rPr lang="en-US" sz="1800" b="1" smtClean="0">
                <a:solidFill>
                  <a:srgbClr val="000000"/>
                </a:solidFill>
                <a:latin typeface="Arial" charset="0"/>
              </a:rPr>
              <a:t>рекомендованной родителям</a:t>
            </a:r>
            <a:r>
              <a:rPr lang="en-US" sz="1800" smtClean="0">
                <a:solidFill>
                  <a:srgbClr val="000000"/>
                </a:solidFill>
                <a:latin typeface="Arial" charset="0"/>
              </a:rPr>
              <a:t> в целях расширения диапазона образовательного воздействия и помощи родителям в обучении и</a:t>
            </a:r>
            <a:r>
              <a:rPr lang="ru-RU" sz="180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1800" smtClean="0">
                <a:solidFill>
                  <a:srgbClr val="000000"/>
                </a:solidFill>
                <a:latin typeface="Arial" charset="0"/>
              </a:rPr>
              <a:t>воспитании детей</a:t>
            </a:r>
            <a:r>
              <a:rPr lang="ru-RU" sz="2000" i="1" smtClean="0">
                <a:solidFill>
                  <a:srgbClr val="000000"/>
                </a:solidFill>
              </a:rPr>
              <a:t>.</a:t>
            </a:r>
            <a:endParaRPr lang="en-US" i="1" smtClean="0">
              <a:solidFill>
                <a:srgbClr val="000000"/>
              </a:solidFill>
            </a:endParaRPr>
          </a:p>
          <a:p>
            <a:pPr marL="457200" indent="-457200"/>
            <a:endParaRPr lang="ru-RU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2400" b="1" smtClean="0">
                <a:solidFill>
                  <a:srgbClr val="C00000"/>
                </a:solidFill>
              </a:rPr>
              <a:t>СТРУКТУРА ПРОГРАММЫ</a:t>
            </a:r>
            <a:r>
              <a:rPr lang="en-US" sz="4000" b="1" smtClean="0">
                <a:solidFill>
                  <a:srgbClr val="C00000"/>
                </a:solidFill>
              </a:rPr>
              <a:t> </a:t>
            </a:r>
            <a:br>
              <a:rPr lang="en-US" sz="4000" b="1" smtClean="0">
                <a:solidFill>
                  <a:srgbClr val="C00000"/>
                </a:solidFill>
              </a:rPr>
            </a:br>
            <a:endParaRPr lang="ru-RU" sz="4000" b="1" smtClean="0">
              <a:solidFill>
                <a:srgbClr val="C00000"/>
              </a:solidFill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979613" y="1600200"/>
            <a:ext cx="6624637" cy="452596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609600" indent="-609600">
              <a:lnSpc>
                <a:spcPct val="80000"/>
              </a:lnSpc>
              <a:buFont typeface="Arial" charset="0"/>
              <a:buNone/>
            </a:pPr>
            <a:r>
              <a:rPr lang="ru-RU" sz="2000" b="1" smtClean="0">
                <a:solidFill>
                  <a:srgbClr val="0000FF"/>
                </a:solidFill>
                <a:latin typeface="Arial" charset="0"/>
              </a:rPr>
              <a:t>1. </a:t>
            </a:r>
            <a:r>
              <a:rPr lang="en-US" sz="2000" b="1" smtClean="0">
                <a:solidFill>
                  <a:srgbClr val="0000FF"/>
                </a:solidFill>
                <a:latin typeface="Arial" charset="0"/>
              </a:rPr>
              <a:t>Титульный лист</a:t>
            </a:r>
          </a:p>
          <a:p>
            <a:pPr marL="609600" indent="-609600">
              <a:lnSpc>
                <a:spcPct val="80000"/>
              </a:lnSpc>
            </a:pPr>
            <a:endParaRPr lang="en-US" sz="2000" b="1" smtClean="0">
              <a:solidFill>
                <a:srgbClr val="0000FF"/>
              </a:solidFill>
              <a:latin typeface="Arial" charset="0"/>
            </a:endParaRPr>
          </a:p>
          <a:p>
            <a:pPr marL="609600" indent="-609600">
              <a:lnSpc>
                <a:spcPct val="80000"/>
              </a:lnSpc>
              <a:buFont typeface="Arial" charset="0"/>
              <a:buNone/>
            </a:pPr>
            <a:r>
              <a:rPr lang="en-US" sz="2000" b="1" smtClean="0">
                <a:solidFill>
                  <a:srgbClr val="0000FF"/>
                </a:solidFill>
                <a:latin typeface="Arial" charset="0"/>
              </a:rPr>
              <a:t>2. </a:t>
            </a:r>
            <a:r>
              <a:rPr lang="ru-RU" sz="2000" b="1" smtClean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000" b="1" smtClean="0">
                <a:solidFill>
                  <a:srgbClr val="0000FF"/>
                </a:solidFill>
                <a:latin typeface="Arial" charset="0"/>
              </a:rPr>
              <a:t>Пояснительная записка</a:t>
            </a:r>
          </a:p>
          <a:p>
            <a:pPr marL="609600" indent="-609600">
              <a:lnSpc>
                <a:spcPct val="80000"/>
              </a:lnSpc>
            </a:pPr>
            <a:endParaRPr lang="en-US" sz="2000" b="1" smtClean="0">
              <a:solidFill>
                <a:srgbClr val="0000FF"/>
              </a:solidFill>
              <a:latin typeface="Arial" charset="0"/>
            </a:endParaRPr>
          </a:p>
          <a:p>
            <a:pPr marL="609600" indent="-609600">
              <a:lnSpc>
                <a:spcPct val="80000"/>
              </a:lnSpc>
              <a:buFont typeface="Arial" charset="0"/>
              <a:buNone/>
            </a:pPr>
            <a:r>
              <a:rPr lang="en-US" sz="2000" b="1" smtClean="0">
                <a:solidFill>
                  <a:srgbClr val="0000FF"/>
                </a:solidFill>
                <a:latin typeface="Arial" charset="0"/>
              </a:rPr>
              <a:t>3. </a:t>
            </a:r>
            <a:r>
              <a:rPr lang="ru-RU" sz="2000" b="1" smtClean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000" b="1" smtClean="0">
                <a:solidFill>
                  <a:srgbClr val="0000FF"/>
                </a:solidFill>
                <a:latin typeface="Arial" charset="0"/>
              </a:rPr>
              <a:t>Учебно-тематический план</a:t>
            </a:r>
          </a:p>
          <a:p>
            <a:pPr marL="609600" indent="-609600">
              <a:lnSpc>
                <a:spcPct val="80000"/>
              </a:lnSpc>
            </a:pPr>
            <a:endParaRPr lang="en-US" sz="2000" b="1" smtClean="0">
              <a:solidFill>
                <a:srgbClr val="0000FF"/>
              </a:solidFill>
              <a:latin typeface="Arial" charset="0"/>
            </a:endParaRPr>
          </a:p>
          <a:p>
            <a:pPr marL="609600" indent="-609600">
              <a:lnSpc>
                <a:spcPct val="80000"/>
              </a:lnSpc>
              <a:buFont typeface="Arial" charset="0"/>
              <a:buNone/>
            </a:pPr>
            <a:r>
              <a:rPr lang="en-US" sz="2000" b="1" smtClean="0">
                <a:solidFill>
                  <a:srgbClr val="0000FF"/>
                </a:solidFill>
                <a:latin typeface="Arial" charset="0"/>
              </a:rPr>
              <a:t>4. </a:t>
            </a:r>
            <a:r>
              <a:rPr lang="ru-RU" sz="2000" b="1" smtClean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000" b="1" smtClean="0">
                <a:solidFill>
                  <a:srgbClr val="0000FF"/>
                </a:solidFill>
                <a:latin typeface="Arial" charset="0"/>
              </a:rPr>
              <a:t>Содержание изучаемого курса</a:t>
            </a:r>
          </a:p>
          <a:p>
            <a:pPr marL="609600" indent="-609600">
              <a:lnSpc>
                <a:spcPct val="80000"/>
              </a:lnSpc>
            </a:pPr>
            <a:endParaRPr lang="en-US" sz="2000" b="1" smtClean="0">
              <a:solidFill>
                <a:srgbClr val="0000FF"/>
              </a:solidFill>
              <a:latin typeface="Arial" charset="0"/>
            </a:endParaRPr>
          </a:p>
          <a:p>
            <a:pPr marL="609600" indent="-609600">
              <a:lnSpc>
                <a:spcPct val="80000"/>
              </a:lnSpc>
              <a:buFont typeface="Arial" charset="0"/>
              <a:buNone/>
            </a:pPr>
            <a:r>
              <a:rPr lang="en-US" sz="2000" b="1" smtClean="0">
                <a:solidFill>
                  <a:srgbClr val="0000FF"/>
                </a:solidFill>
                <a:latin typeface="Arial" charset="0"/>
              </a:rPr>
              <a:t>5. </a:t>
            </a:r>
            <a:r>
              <a:rPr lang="ru-RU" sz="2000" b="1" smtClean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000" b="1" smtClean="0">
                <a:solidFill>
                  <a:srgbClr val="0000FF"/>
                </a:solidFill>
                <a:latin typeface="Arial" charset="0"/>
              </a:rPr>
              <a:t>Методическое обеспечени</a:t>
            </a:r>
            <a:r>
              <a:rPr lang="ru-RU" sz="2000" b="1" smtClean="0">
                <a:solidFill>
                  <a:srgbClr val="0000FF"/>
                </a:solidFill>
                <a:latin typeface="Arial" charset="0"/>
              </a:rPr>
              <a:t>е </a:t>
            </a:r>
            <a:r>
              <a:rPr lang="en-US" sz="2000" b="1" smtClean="0">
                <a:solidFill>
                  <a:srgbClr val="0000FF"/>
                </a:solidFill>
                <a:latin typeface="Arial" charset="0"/>
              </a:rPr>
              <a:t>программы</a:t>
            </a:r>
          </a:p>
          <a:p>
            <a:pPr marL="609600" indent="-609600">
              <a:lnSpc>
                <a:spcPct val="80000"/>
              </a:lnSpc>
              <a:buFont typeface="Arial" charset="0"/>
              <a:buNone/>
            </a:pPr>
            <a:endParaRPr lang="en-US" sz="2000" b="1" smtClean="0">
              <a:solidFill>
                <a:srgbClr val="0000FF"/>
              </a:solidFill>
              <a:latin typeface="Arial" charset="0"/>
            </a:endParaRPr>
          </a:p>
          <a:p>
            <a:pPr marL="609600" indent="-609600">
              <a:lnSpc>
                <a:spcPct val="80000"/>
              </a:lnSpc>
              <a:buFont typeface="Arial" charset="0"/>
              <a:buNone/>
            </a:pPr>
            <a:r>
              <a:rPr lang="en-US" sz="2000" b="1" smtClean="0">
                <a:solidFill>
                  <a:srgbClr val="0000FF"/>
                </a:solidFill>
                <a:latin typeface="Arial" charset="0"/>
              </a:rPr>
              <a:t>6. </a:t>
            </a:r>
            <a:r>
              <a:rPr lang="ru-RU" sz="2000" b="1" smtClean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000" b="1" smtClean="0">
                <a:solidFill>
                  <a:srgbClr val="0000FF"/>
                </a:solidFill>
                <a:latin typeface="Arial" charset="0"/>
              </a:rPr>
              <a:t>Список литературы</a:t>
            </a:r>
          </a:p>
          <a:p>
            <a:pPr marL="609600" indent="-609600">
              <a:lnSpc>
                <a:spcPct val="80000"/>
              </a:lnSpc>
            </a:pPr>
            <a:endParaRPr lang="ru-RU" sz="2000" smtClean="0">
              <a:solidFill>
                <a:srgbClr val="0000FF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 bwMode="auto">
          <a:xfrm flipV="1">
            <a:off x="457200" y="188913"/>
            <a:ext cx="2530475" cy="14446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4000" smtClean="0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051050" y="1600200"/>
            <a:ext cx="6635750" cy="452596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buFont typeface="Arial" charset="0"/>
              <a:buNone/>
            </a:pPr>
            <a:endParaRPr lang="ru-RU" smtClean="0"/>
          </a:p>
          <a:p>
            <a:pPr>
              <a:buFont typeface="Arial" charset="0"/>
              <a:buNone/>
            </a:pPr>
            <a:endParaRPr lang="ru-RU" smtClean="0"/>
          </a:p>
          <a:p>
            <a:pPr algn="ctr">
              <a:buFont typeface="Arial" charset="0"/>
              <a:buNone/>
            </a:pPr>
            <a:r>
              <a:rPr lang="ru-RU" smtClean="0">
                <a:solidFill>
                  <a:srgbClr val="0000FF"/>
                </a:solidFill>
              </a:rPr>
              <a:t>Спасибо за внимание!</a:t>
            </a:r>
          </a:p>
        </p:txBody>
      </p:sp>
      <p:sp>
        <p:nvSpPr>
          <p:cNvPr id="52229" name="Rectangle 5"/>
          <p:cNvSpPr>
            <a:spLocks noChangeArrowheads="1"/>
          </p:cNvSpPr>
          <p:nvPr/>
        </p:nvSpPr>
        <p:spPr bwMode="auto">
          <a:xfrm>
            <a:off x="3829050" y="3246438"/>
            <a:ext cx="2398713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b="1">
                <a:solidFill>
                  <a:srgbClr val="002060"/>
                </a:solidFill>
              </a:rPr>
              <a:t>           </a:t>
            </a:r>
          </a:p>
          <a:p>
            <a:endParaRPr lang="ru-RU" b="1">
              <a:solidFill>
                <a:srgbClr val="002060"/>
              </a:solidFill>
            </a:endParaRPr>
          </a:p>
          <a:p>
            <a:r>
              <a:rPr lang="ru-RU" b="1">
                <a:solidFill>
                  <a:srgbClr val="002060"/>
                </a:solidFill>
              </a:rPr>
              <a:t>            25.08.2015г.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835150" y="274638"/>
            <a:ext cx="685165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sz="2000" b="1" smtClean="0">
                <a:solidFill>
                  <a:srgbClr val="0000FF"/>
                </a:solidFill>
              </a:rPr>
              <a:t/>
            </a:r>
            <a:br>
              <a:rPr lang="ru-RU" sz="2000" b="1" smtClean="0">
                <a:solidFill>
                  <a:srgbClr val="0000FF"/>
                </a:solidFill>
              </a:rPr>
            </a:br>
            <a:r>
              <a:rPr lang="en-US" sz="2000" b="1" smtClean="0">
                <a:solidFill>
                  <a:srgbClr val="0000FF"/>
                </a:solidFill>
              </a:rPr>
              <a:t>1. ТИТУЛЬНЫЙ ЛИСТ:</a:t>
            </a:r>
            <a:br>
              <a:rPr lang="en-US" sz="2000" b="1" smtClean="0">
                <a:solidFill>
                  <a:srgbClr val="0000FF"/>
                </a:solidFill>
              </a:rPr>
            </a:br>
            <a:endParaRPr lang="ru-RU" sz="2000" b="1" smtClean="0">
              <a:solidFill>
                <a:srgbClr val="0000FF"/>
              </a:solidFill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051050" y="1600200"/>
            <a:ext cx="6635750" cy="452596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80000"/>
              </a:lnSpc>
            </a:pPr>
            <a:r>
              <a:rPr lang="en-US" sz="1800" b="1" smtClean="0">
                <a:solidFill>
                  <a:srgbClr val="000000"/>
                </a:solidFill>
                <a:latin typeface="Arial" charset="0"/>
              </a:rPr>
              <a:t>наименование образовательного учреждения</a:t>
            </a:r>
          </a:p>
          <a:p>
            <a:pPr>
              <a:lnSpc>
                <a:spcPct val="80000"/>
              </a:lnSpc>
            </a:pPr>
            <a:endParaRPr lang="en-US" sz="1800" b="1" smtClean="0">
              <a:solidFill>
                <a:srgbClr val="000000"/>
              </a:solidFill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US" sz="1800" b="1" smtClean="0">
                <a:solidFill>
                  <a:srgbClr val="000000"/>
                </a:solidFill>
                <a:latin typeface="Arial" charset="0"/>
              </a:rPr>
              <a:t>где, когда и кем утверждена программа</a:t>
            </a:r>
          </a:p>
          <a:p>
            <a:pPr>
              <a:lnSpc>
                <a:spcPct val="80000"/>
              </a:lnSpc>
            </a:pPr>
            <a:endParaRPr lang="en-US" sz="1800" b="1" smtClean="0">
              <a:solidFill>
                <a:srgbClr val="000000"/>
              </a:solidFill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US" sz="1800" b="1" smtClean="0">
                <a:solidFill>
                  <a:srgbClr val="000000"/>
                </a:solidFill>
                <a:latin typeface="Arial" charset="0"/>
              </a:rPr>
              <a:t>название программы</a:t>
            </a:r>
          </a:p>
          <a:p>
            <a:pPr>
              <a:lnSpc>
                <a:spcPct val="80000"/>
              </a:lnSpc>
            </a:pPr>
            <a:endParaRPr lang="en-US" sz="1800" b="1" smtClean="0">
              <a:solidFill>
                <a:srgbClr val="000000"/>
              </a:solidFill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US" sz="1800" b="1" smtClean="0">
                <a:solidFill>
                  <a:srgbClr val="000000"/>
                </a:solidFill>
                <a:latin typeface="Arial" charset="0"/>
              </a:rPr>
              <a:t>возраст детей, на которых рассчитана программа</a:t>
            </a:r>
          </a:p>
          <a:p>
            <a:pPr>
              <a:lnSpc>
                <a:spcPct val="80000"/>
              </a:lnSpc>
            </a:pPr>
            <a:endParaRPr lang="en-US" sz="1800" b="1" smtClean="0">
              <a:solidFill>
                <a:srgbClr val="000000"/>
              </a:solidFill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US" sz="1800" b="1" smtClean="0">
                <a:solidFill>
                  <a:srgbClr val="000000"/>
                </a:solidFill>
                <a:latin typeface="Arial" charset="0"/>
              </a:rPr>
              <a:t>срок реализации программы</a:t>
            </a:r>
          </a:p>
          <a:p>
            <a:pPr>
              <a:lnSpc>
                <a:spcPct val="80000"/>
              </a:lnSpc>
            </a:pPr>
            <a:endParaRPr lang="en-US" sz="1800" b="1" smtClean="0">
              <a:solidFill>
                <a:srgbClr val="000000"/>
              </a:solidFill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US" sz="1800" b="1" smtClean="0">
                <a:solidFill>
                  <a:srgbClr val="000000"/>
                </a:solidFill>
                <a:latin typeface="Arial" charset="0"/>
              </a:rPr>
              <a:t>ФИО, должность автора(ов) программы</a:t>
            </a:r>
          </a:p>
          <a:p>
            <a:pPr>
              <a:lnSpc>
                <a:spcPct val="80000"/>
              </a:lnSpc>
            </a:pPr>
            <a:endParaRPr lang="en-US" sz="1800" b="1" smtClean="0">
              <a:solidFill>
                <a:srgbClr val="000000"/>
              </a:solidFill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US" sz="1800" b="1" smtClean="0">
                <a:solidFill>
                  <a:srgbClr val="000000"/>
                </a:solidFill>
                <a:latin typeface="Arial" charset="0"/>
              </a:rPr>
              <a:t>название города, населенного пункта, в котором реализуется программа</a:t>
            </a:r>
          </a:p>
          <a:p>
            <a:pPr>
              <a:lnSpc>
                <a:spcPct val="80000"/>
              </a:lnSpc>
            </a:pPr>
            <a:endParaRPr lang="en-US" sz="1800" b="1" smtClean="0">
              <a:solidFill>
                <a:srgbClr val="000000"/>
              </a:solidFill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US" sz="1800" b="1" smtClean="0">
                <a:solidFill>
                  <a:srgbClr val="000000"/>
                </a:solidFill>
                <a:latin typeface="Arial" charset="0"/>
              </a:rPr>
              <a:t> год разработки программы</a:t>
            </a:r>
          </a:p>
          <a:p>
            <a:pPr>
              <a:lnSpc>
                <a:spcPct val="80000"/>
              </a:lnSpc>
            </a:pPr>
            <a:endParaRPr lang="en-US" sz="1800" b="1" smtClean="0">
              <a:solidFill>
                <a:srgbClr val="000000"/>
              </a:solidFill>
              <a:latin typeface="Arial" charset="0"/>
            </a:endParaRPr>
          </a:p>
          <a:p>
            <a:pPr>
              <a:lnSpc>
                <a:spcPct val="80000"/>
              </a:lnSpc>
            </a:pPr>
            <a:endParaRPr lang="ru-RU" sz="1800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908175" y="274638"/>
            <a:ext cx="6778625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sz="2000" smtClean="0">
                <a:solidFill>
                  <a:srgbClr val="0000FF"/>
                </a:solidFill>
              </a:rPr>
              <a:t/>
            </a:r>
            <a:br>
              <a:rPr lang="ru-RU" sz="2000" smtClean="0">
                <a:solidFill>
                  <a:srgbClr val="0000FF"/>
                </a:solidFill>
              </a:rPr>
            </a:br>
            <a:r>
              <a:rPr lang="ru-RU" sz="2400" smtClean="0">
                <a:solidFill>
                  <a:srgbClr val="0000FF"/>
                </a:solidFill>
              </a:rPr>
              <a:t>Титульный лист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908175" y="1196975"/>
            <a:ext cx="6778625" cy="4929188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>
              <a:lnSpc>
                <a:spcPct val="80000"/>
              </a:lnSpc>
              <a:buFont typeface="Arial" charset="0"/>
              <a:buNone/>
            </a:pPr>
            <a:r>
              <a:rPr lang="ru-RU" sz="1000" b="1" smtClean="0">
                <a:latin typeface="Arial" charset="0"/>
              </a:rPr>
              <a:t>Муниципальное бюджетное  учреждение дополнительного образования</a:t>
            </a:r>
          </a:p>
          <a:p>
            <a:pPr algn="ctr">
              <a:lnSpc>
                <a:spcPct val="80000"/>
              </a:lnSpc>
              <a:buFont typeface="Arial" charset="0"/>
              <a:buNone/>
            </a:pPr>
            <a:r>
              <a:rPr lang="ru-RU" sz="1000" b="1" smtClean="0">
                <a:latin typeface="Arial" charset="0"/>
              </a:rPr>
              <a:t> «Центр  «Созвездие» Шатурского муниципального района Московской области</a:t>
            </a:r>
          </a:p>
          <a:p>
            <a:pPr algn="ctr">
              <a:lnSpc>
                <a:spcPct val="80000"/>
              </a:lnSpc>
            </a:pPr>
            <a:endParaRPr lang="ru-RU" sz="1000" b="1" smtClean="0">
              <a:latin typeface="Arial" charset="0"/>
            </a:endParaRPr>
          </a:p>
          <a:p>
            <a:pPr algn="ctr">
              <a:lnSpc>
                <a:spcPct val="80000"/>
              </a:lnSpc>
            </a:pPr>
            <a:endParaRPr lang="ru-RU" sz="1000" b="1" smtClean="0">
              <a:latin typeface="Arial" charset="0"/>
            </a:endParaRPr>
          </a:p>
          <a:p>
            <a:pPr>
              <a:lnSpc>
                <a:spcPct val="80000"/>
              </a:lnSpc>
            </a:pPr>
            <a:endParaRPr lang="ru-RU" sz="1000" smtClean="0">
              <a:latin typeface="Arial" charset="0"/>
            </a:endParaRPr>
          </a:p>
          <a:p>
            <a:pPr algn="ctr">
              <a:lnSpc>
                <a:spcPct val="80000"/>
              </a:lnSpc>
              <a:buFont typeface="Arial" charset="0"/>
              <a:buNone/>
            </a:pPr>
            <a:r>
              <a:rPr lang="ru-RU" sz="1000" smtClean="0">
                <a:latin typeface="Arial" charset="0"/>
              </a:rPr>
              <a:t>РЕКОМЕНДОВАНО                                                                              «УТВЕРЖДАЮ» </a:t>
            </a:r>
          </a:p>
          <a:p>
            <a:pPr algn="ctr">
              <a:lnSpc>
                <a:spcPct val="80000"/>
              </a:lnSpc>
              <a:buFont typeface="Arial" charset="0"/>
              <a:buNone/>
            </a:pPr>
            <a:r>
              <a:rPr lang="ru-RU" sz="1000" smtClean="0">
                <a:latin typeface="Arial" charset="0"/>
              </a:rPr>
              <a:t>Методический  совет                                                                           Директор центра: </a:t>
            </a:r>
          </a:p>
          <a:p>
            <a:pPr algn="ctr">
              <a:lnSpc>
                <a:spcPct val="80000"/>
              </a:lnSpc>
              <a:buFont typeface="Arial" charset="0"/>
              <a:buNone/>
            </a:pPr>
            <a:r>
              <a:rPr lang="ru-RU" sz="1000" smtClean="0">
                <a:latin typeface="Arial" charset="0"/>
              </a:rPr>
              <a:t> Протокол  № __от_________200__г.                   ___________________Т. А. Уколова           </a:t>
            </a:r>
          </a:p>
          <a:p>
            <a:pPr algn="ctr">
              <a:lnSpc>
                <a:spcPct val="80000"/>
              </a:lnSpc>
              <a:buFont typeface="Arial" charset="0"/>
              <a:buNone/>
            </a:pPr>
            <a:r>
              <a:rPr lang="ru-RU" sz="1000" smtClean="0">
                <a:latin typeface="Arial" charset="0"/>
              </a:rPr>
              <a:t>                                                                                                             от_______200__ г.</a:t>
            </a:r>
          </a:p>
          <a:p>
            <a:pPr algn="ctr">
              <a:lnSpc>
                <a:spcPct val="80000"/>
              </a:lnSpc>
              <a:buFont typeface="Arial" charset="0"/>
              <a:buNone/>
            </a:pPr>
            <a:endParaRPr lang="ru-RU" sz="1000" smtClean="0">
              <a:latin typeface="Arial" charset="0"/>
            </a:endParaRPr>
          </a:p>
          <a:p>
            <a:pPr algn="ctr">
              <a:lnSpc>
                <a:spcPct val="80000"/>
              </a:lnSpc>
              <a:buFont typeface="Arial" charset="0"/>
              <a:buNone/>
            </a:pPr>
            <a:endParaRPr lang="ru-RU" sz="1000" smtClean="0">
              <a:latin typeface="Arial" charset="0"/>
            </a:endParaRPr>
          </a:p>
          <a:p>
            <a:pPr algn="ctr">
              <a:lnSpc>
                <a:spcPct val="80000"/>
              </a:lnSpc>
              <a:buFont typeface="Arial" charset="0"/>
              <a:buNone/>
            </a:pPr>
            <a:endParaRPr lang="ru-RU" sz="1000" smtClean="0">
              <a:latin typeface="Arial" charset="0"/>
            </a:endParaRPr>
          </a:p>
          <a:p>
            <a:pPr algn="ctr">
              <a:lnSpc>
                <a:spcPct val="80000"/>
              </a:lnSpc>
              <a:buFont typeface="Arial" charset="0"/>
              <a:buNone/>
            </a:pPr>
            <a:endParaRPr lang="ru-RU" sz="1000" smtClean="0">
              <a:latin typeface="Arial" charset="0"/>
            </a:endParaRPr>
          </a:p>
          <a:p>
            <a:pPr algn="ctr">
              <a:lnSpc>
                <a:spcPct val="80000"/>
              </a:lnSpc>
              <a:buFont typeface="Arial" charset="0"/>
              <a:buNone/>
            </a:pPr>
            <a:r>
              <a:rPr lang="ru-RU" sz="1000" smtClean="0">
                <a:latin typeface="Arial" charset="0"/>
              </a:rPr>
              <a:t>Дополнительная общеобразовательная программа</a:t>
            </a:r>
          </a:p>
          <a:p>
            <a:pPr algn="ctr">
              <a:lnSpc>
                <a:spcPct val="80000"/>
              </a:lnSpc>
              <a:buFont typeface="Arial" charset="0"/>
              <a:buNone/>
            </a:pPr>
            <a:r>
              <a:rPr lang="ru-RU" sz="1000" smtClean="0">
                <a:latin typeface="Arial" charset="0"/>
              </a:rPr>
              <a:t>творческого объединения </a:t>
            </a:r>
            <a:endParaRPr lang="ru-RU" sz="1000" b="1" smtClean="0">
              <a:latin typeface="Arial" charset="0"/>
            </a:endParaRPr>
          </a:p>
          <a:p>
            <a:pPr algn="ctr">
              <a:lnSpc>
                <a:spcPct val="80000"/>
              </a:lnSpc>
              <a:buFont typeface="Arial" charset="0"/>
              <a:buNone/>
            </a:pPr>
            <a:r>
              <a:rPr lang="ru-RU" sz="1000" b="1" smtClean="0">
                <a:latin typeface="Arial" charset="0"/>
              </a:rPr>
              <a:t>«Фельт: изделия из непряденой шерсти»</a:t>
            </a:r>
            <a:endParaRPr lang="ru-RU" sz="1000" smtClean="0">
              <a:latin typeface="Arial" charset="0"/>
            </a:endParaRPr>
          </a:p>
          <a:p>
            <a:pPr algn="ctr">
              <a:lnSpc>
                <a:spcPct val="80000"/>
              </a:lnSpc>
              <a:buFont typeface="Arial" charset="0"/>
              <a:buNone/>
            </a:pPr>
            <a:r>
              <a:rPr lang="ru-RU" sz="1000" smtClean="0">
                <a:latin typeface="Arial" charset="0"/>
              </a:rPr>
              <a:t>художественной направленности</a:t>
            </a:r>
          </a:p>
          <a:p>
            <a:pPr algn="ctr">
              <a:lnSpc>
                <a:spcPct val="80000"/>
              </a:lnSpc>
              <a:buFont typeface="Arial" charset="0"/>
              <a:buNone/>
            </a:pPr>
            <a:endParaRPr lang="ru-RU" sz="1000" smtClean="0">
              <a:latin typeface="Arial" charset="0"/>
            </a:endParaRPr>
          </a:p>
          <a:p>
            <a:pPr algn="ctr">
              <a:lnSpc>
                <a:spcPct val="80000"/>
              </a:lnSpc>
              <a:buFont typeface="Arial" charset="0"/>
              <a:buNone/>
            </a:pPr>
            <a:r>
              <a:rPr lang="ru-RU" sz="1000" smtClean="0">
                <a:latin typeface="Arial" charset="0"/>
              </a:rPr>
              <a:t>Срок реализации 2 года.</a:t>
            </a:r>
          </a:p>
          <a:p>
            <a:pPr algn="ctr">
              <a:lnSpc>
                <a:spcPct val="80000"/>
              </a:lnSpc>
              <a:buFont typeface="Arial" charset="0"/>
              <a:buNone/>
            </a:pPr>
            <a:r>
              <a:rPr lang="ru-RU" sz="1000" smtClean="0">
                <a:latin typeface="Arial" charset="0"/>
              </a:rPr>
              <a:t>Возраст обучающихся от 7 до 18 лет.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1000" smtClean="0">
                <a:latin typeface="Arial" charset="0"/>
              </a:rPr>
              <a:t>                                      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endParaRPr lang="ru-RU" sz="1000" smtClean="0">
              <a:latin typeface="Arial" charset="0"/>
            </a:endParaRPr>
          </a:p>
          <a:p>
            <a:pPr>
              <a:lnSpc>
                <a:spcPct val="80000"/>
              </a:lnSpc>
              <a:buFont typeface="Arial" charset="0"/>
              <a:buNone/>
            </a:pPr>
            <a:endParaRPr lang="ru-RU" sz="1000" smtClean="0">
              <a:latin typeface="Arial" charset="0"/>
            </a:endParaRPr>
          </a:p>
          <a:p>
            <a:pPr algn="r">
              <a:lnSpc>
                <a:spcPct val="80000"/>
              </a:lnSpc>
              <a:buFont typeface="Arial" charset="0"/>
              <a:buNone/>
            </a:pPr>
            <a:r>
              <a:rPr lang="ru-RU" sz="1000" smtClean="0">
                <a:latin typeface="Arial" charset="0"/>
              </a:rPr>
              <a:t>Автор (составитель):</a:t>
            </a:r>
          </a:p>
          <a:p>
            <a:pPr algn="r">
              <a:lnSpc>
                <a:spcPct val="80000"/>
              </a:lnSpc>
              <a:buFont typeface="Arial" charset="0"/>
              <a:buNone/>
            </a:pPr>
            <a:r>
              <a:rPr lang="ru-RU" sz="1000" smtClean="0">
                <a:latin typeface="Arial" charset="0"/>
              </a:rPr>
              <a:t>                 Педагог дополнительного образования:</a:t>
            </a:r>
          </a:p>
          <a:p>
            <a:pPr algn="r">
              <a:lnSpc>
                <a:spcPct val="80000"/>
              </a:lnSpc>
              <a:buFont typeface="Arial" charset="0"/>
              <a:buNone/>
            </a:pPr>
            <a:r>
              <a:rPr lang="ru-RU" sz="1000" smtClean="0">
                <a:latin typeface="Arial" charset="0"/>
              </a:rPr>
              <a:t> </a:t>
            </a:r>
            <a:r>
              <a:rPr lang="ru-RU" sz="1000" b="1" i="1" smtClean="0">
                <a:latin typeface="Arial" charset="0"/>
              </a:rPr>
              <a:t>Иванова Наталья Александровна</a:t>
            </a:r>
          </a:p>
          <a:p>
            <a:pPr algn="r">
              <a:lnSpc>
                <a:spcPct val="80000"/>
              </a:lnSpc>
              <a:buFont typeface="Arial" charset="0"/>
              <a:buNone/>
            </a:pPr>
            <a:endParaRPr lang="ru-RU" sz="1000" smtClean="0">
              <a:latin typeface="Arial" charset="0"/>
            </a:endParaRPr>
          </a:p>
          <a:p>
            <a:pPr algn="r">
              <a:lnSpc>
                <a:spcPct val="80000"/>
              </a:lnSpc>
              <a:buFont typeface="Arial" charset="0"/>
              <a:buNone/>
            </a:pPr>
            <a:endParaRPr lang="ru-RU" sz="1000" smtClean="0">
              <a:latin typeface="Arial" charset="0"/>
            </a:endParaRPr>
          </a:p>
          <a:p>
            <a:pPr algn="r">
              <a:lnSpc>
                <a:spcPct val="80000"/>
              </a:lnSpc>
              <a:buFont typeface="Arial" charset="0"/>
              <a:buNone/>
            </a:pPr>
            <a:endParaRPr lang="ru-RU" sz="1000" smtClean="0">
              <a:latin typeface="Arial" charset="0"/>
            </a:endParaRPr>
          </a:p>
          <a:p>
            <a:pPr algn="r">
              <a:lnSpc>
                <a:spcPct val="80000"/>
              </a:lnSpc>
              <a:buFont typeface="Arial" charset="0"/>
              <a:buNone/>
            </a:pPr>
            <a:endParaRPr lang="ru-RU" sz="1000" smtClean="0">
              <a:latin typeface="Arial" charset="0"/>
            </a:endParaRPr>
          </a:p>
          <a:p>
            <a:pPr algn="ctr">
              <a:lnSpc>
                <a:spcPct val="80000"/>
              </a:lnSpc>
              <a:buFont typeface="Arial" charset="0"/>
              <a:buNone/>
            </a:pPr>
            <a:r>
              <a:rPr lang="ru-RU" sz="1000" smtClean="0">
                <a:latin typeface="Arial" charset="0"/>
              </a:rPr>
              <a:t>г.Шатура, 2015 г.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908175" y="274638"/>
            <a:ext cx="6778625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sz="2000" b="1" smtClean="0">
                <a:solidFill>
                  <a:srgbClr val="0000FF"/>
                </a:solidFill>
              </a:rPr>
              <a:t/>
            </a:r>
            <a:br>
              <a:rPr lang="ru-RU" sz="2000" b="1" smtClean="0">
                <a:solidFill>
                  <a:srgbClr val="0000FF"/>
                </a:solidFill>
              </a:rPr>
            </a:br>
            <a:r>
              <a:rPr lang="en-US" sz="2000" b="1" smtClean="0">
                <a:solidFill>
                  <a:srgbClr val="0000FF"/>
                </a:solidFill>
              </a:rPr>
              <a:t>2. ПОЯСНИТЕЛЬНАЯ ЗАПИСКА:</a:t>
            </a:r>
            <a:br>
              <a:rPr lang="en-US" sz="2000" b="1" smtClean="0">
                <a:solidFill>
                  <a:srgbClr val="0000FF"/>
                </a:solidFill>
              </a:rPr>
            </a:br>
            <a:endParaRPr lang="ru-RU" sz="2000" b="1" smtClean="0">
              <a:solidFill>
                <a:srgbClr val="0000FF"/>
              </a:solidFill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835150" y="1600200"/>
            <a:ext cx="6851650" cy="452596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</a:pPr>
            <a:r>
              <a:rPr lang="en-US" sz="1800" smtClean="0">
                <a:solidFill>
                  <a:srgbClr val="000000"/>
                </a:solidFill>
                <a:latin typeface="Arial" charset="0"/>
              </a:rPr>
              <a:t>направленность программы</a:t>
            </a:r>
          </a:p>
          <a:p>
            <a:pPr>
              <a:lnSpc>
                <a:spcPct val="90000"/>
              </a:lnSpc>
            </a:pPr>
            <a:r>
              <a:rPr lang="en-US" sz="1800" smtClean="0">
                <a:solidFill>
                  <a:srgbClr val="000000"/>
                </a:solidFill>
                <a:latin typeface="Arial" charset="0"/>
              </a:rPr>
              <a:t>новизна, актуальность, педагогическая</a:t>
            </a:r>
            <a:r>
              <a:rPr lang="ru-RU" sz="180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1800" smtClean="0">
                <a:solidFill>
                  <a:srgbClr val="000000"/>
                </a:solidFill>
                <a:latin typeface="Arial" charset="0"/>
              </a:rPr>
              <a:t>целесообразность</a:t>
            </a:r>
          </a:p>
          <a:p>
            <a:pPr>
              <a:lnSpc>
                <a:spcPct val="90000"/>
              </a:lnSpc>
            </a:pPr>
            <a:r>
              <a:rPr lang="en-US" sz="1800" smtClean="0">
                <a:solidFill>
                  <a:srgbClr val="000000"/>
                </a:solidFill>
                <a:latin typeface="Arial" charset="0"/>
              </a:rPr>
              <a:t> цель и задачи программы</a:t>
            </a:r>
          </a:p>
          <a:p>
            <a:pPr>
              <a:lnSpc>
                <a:spcPct val="90000"/>
              </a:lnSpc>
            </a:pPr>
            <a:r>
              <a:rPr lang="en-US" sz="1800" smtClean="0">
                <a:solidFill>
                  <a:srgbClr val="000000"/>
                </a:solidFill>
                <a:latin typeface="Arial" charset="0"/>
              </a:rPr>
              <a:t>отличительные особенности данной программы от уже существующих программ</a:t>
            </a:r>
          </a:p>
          <a:p>
            <a:pPr>
              <a:lnSpc>
                <a:spcPct val="90000"/>
              </a:lnSpc>
            </a:pPr>
            <a:r>
              <a:rPr lang="en-US" sz="1800" smtClean="0">
                <a:solidFill>
                  <a:srgbClr val="000000"/>
                </a:solidFill>
                <a:latin typeface="Arial" charset="0"/>
              </a:rPr>
              <a:t> возраст детей, участвующих в реализации данной программы</a:t>
            </a:r>
          </a:p>
          <a:p>
            <a:pPr>
              <a:lnSpc>
                <a:spcPct val="90000"/>
              </a:lnSpc>
            </a:pPr>
            <a:r>
              <a:rPr lang="en-US" sz="1800" smtClean="0">
                <a:solidFill>
                  <a:srgbClr val="000000"/>
                </a:solidFill>
                <a:latin typeface="Arial" charset="0"/>
              </a:rPr>
              <a:t>сроки реализации программы (продолжительность образовательного процесса, этапы)</a:t>
            </a:r>
          </a:p>
          <a:p>
            <a:pPr>
              <a:lnSpc>
                <a:spcPct val="90000"/>
              </a:lnSpc>
            </a:pPr>
            <a:r>
              <a:rPr lang="en-US" sz="1800" smtClean="0">
                <a:solidFill>
                  <a:srgbClr val="000000"/>
                </a:solidFill>
                <a:latin typeface="Arial" charset="0"/>
              </a:rPr>
              <a:t> формы и режим занятий</a:t>
            </a:r>
          </a:p>
          <a:p>
            <a:pPr>
              <a:lnSpc>
                <a:spcPct val="90000"/>
              </a:lnSpc>
            </a:pPr>
            <a:r>
              <a:rPr lang="en-US" sz="1800" smtClean="0">
                <a:solidFill>
                  <a:srgbClr val="000000"/>
                </a:solidFill>
                <a:latin typeface="Arial" charset="0"/>
              </a:rPr>
              <a:t> ожидаемые результаты и способы определения результативности</a:t>
            </a:r>
          </a:p>
          <a:p>
            <a:pPr>
              <a:lnSpc>
                <a:spcPct val="90000"/>
              </a:lnSpc>
            </a:pPr>
            <a:r>
              <a:rPr lang="en-US" sz="1800" smtClean="0">
                <a:solidFill>
                  <a:srgbClr val="000000"/>
                </a:solidFill>
                <a:latin typeface="Arial" charset="0"/>
              </a:rPr>
              <a:t> формы подведения итогов реализации программы (выставки, фестивали, соревнования, учебно-исследовательские конференции и т.д.).</a:t>
            </a:r>
          </a:p>
          <a:p>
            <a:pPr>
              <a:lnSpc>
                <a:spcPct val="90000"/>
              </a:lnSpc>
            </a:pPr>
            <a:endParaRPr lang="en-US" sz="2800" b="1" smtClean="0">
              <a:solidFill>
                <a:srgbClr val="000000"/>
              </a:solidFill>
              <a:latin typeface="Arial" charset="0"/>
            </a:endParaRPr>
          </a:p>
          <a:p>
            <a:pPr>
              <a:lnSpc>
                <a:spcPct val="90000"/>
              </a:lnSpc>
            </a:pPr>
            <a:endParaRPr lang="ru-RU" sz="2800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19250" y="274638"/>
            <a:ext cx="7067550" cy="1209675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2000" b="1" smtClean="0"/>
              <a:t>Методические рекомендации</a:t>
            </a:r>
            <a:br>
              <a:rPr lang="en-US" sz="2000" b="1" smtClean="0"/>
            </a:br>
            <a:r>
              <a:rPr lang="en-US" sz="2000" b="1" smtClean="0"/>
              <a:t>к оформлению </a:t>
            </a:r>
            <a:r>
              <a:rPr lang="ru-RU" sz="2000" b="1" smtClean="0"/>
              <a:t/>
            </a:r>
            <a:br>
              <a:rPr lang="ru-RU" sz="2000" b="1" smtClean="0"/>
            </a:br>
            <a:r>
              <a:rPr lang="en-US" sz="2000" b="1" smtClean="0">
                <a:solidFill>
                  <a:srgbClr val="0000FF"/>
                </a:solidFill>
              </a:rPr>
              <a:t>ПОЯСНИТЕЛЬНОЙ ЗАПИСКИ</a:t>
            </a:r>
            <a:r>
              <a:rPr lang="en-US" sz="2000" b="1" smtClean="0"/>
              <a:t/>
            </a:r>
            <a:br>
              <a:rPr lang="en-US" sz="2000" b="1" smtClean="0"/>
            </a:br>
            <a:endParaRPr lang="ru-RU" sz="2000" b="1" smtClean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051050" y="1600200"/>
            <a:ext cx="6635750" cy="452596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1800" b="1" smtClean="0">
                <a:solidFill>
                  <a:srgbClr val="000000"/>
                </a:solidFill>
                <a:latin typeface="Arial" charset="0"/>
              </a:rPr>
              <a:t>Введение </a:t>
            </a:r>
            <a:r>
              <a:rPr lang="en-US" sz="1800" smtClean="0">
                <a:solidFill>
                  <a:srgbClr val="000000"/>
                </a:solidFill>
                <a:latin typeface="Arial" charset="0"/>
              </a:rPr>
              <a:t>– </a:t>
            </a:r>
            <a:r>
              <a:rPr lang="en-US" sz="1800" u="sng" smtClean="0">
                <a:solidFill>
                  <a:srgbClr val="000000"/>
                </a:solidFill>
                <a:latin typeface="Arial" charset="0"/>
              </a:rPr>
              <a:t>краткая</a:t>
            </a:r>
            <a:r>
              <a:rPr lang="en-US" sz="1800" smtClean="0">
                <a:solidFill>
                  <a:srgbClr val="000000"/>
                </a:solidFill>
                <a:latin typeface="Arial" charset="0"/>
              </a:rPr>
              <a:t> характеристика предмета, его значимости и педагогического обоснования дополнительной образовательной программы</a:t>
            </a:r>
            <a:endParaRPr lang="ru-RU" sz="1800" smtClean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2286000" y="3284538"/>
            <a:ext cx="6102350" cy="2014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ru-RU" sz="1600" b="1" i="1">
                <a:solidFill>
                  <a:srgbClr val="000000"/>
                </a:solidFill>
              </a:rPr>
              <a:t>  </a:t>
            </a:r>
            <a:r>
              <a:rPr lang="en-US" b="1">
                <a:solidFill>
                  <a:srgbClr val="000000"/>
                </a:solidFill>
              </a:rPr>
              <a:t>Направленность программы:</a:t>
            </a:r>
          </a:p>
          <a:p>
            <a:endParaRPr lang="en-US" b="1">
              <a:solidFill>
                <a:srgbClr val="000000"/>
              </a:solidFill>
            </a:endParaRPr>
          </a:p>
          <a:p>
            <a:r>
              <a:rPr lang="en-US">
                <a:solidFill>
                  <a:srgbClr val="000000"/>
                </a:solidFill>
              </a:rPr>
              <a:t>Название направленности должно соответствовать установленному перечню направленностей программ;</a:t>
            </a:r>
          </a:p>
          <a:p>
            <a:endParaRPr lang="en-US">
              <a:solidFill>
                <a:srgbClr val="000000"/>
              </a:solidFill>
            </a:endParaRPr>
          </a:p>
          <a:p>
            <a:r>
              <a:rPr lang="en-US">
                <a:solidFill>
                  <a:srgbClr val="000000"/>
                </a:solidFill>
              </a:rPr>
              <a:t>направленности должны соответствовать название программы, ее цель, задачи, содержание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908175" y="274638"/>
            <a:ext cx="6778625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2000" smtClean="0">
                <a:solidFill>
                  <a:srgbClr val="0000FF"/>
                </a:solidFill>
                <a:latin typeface="Arial" charset="0"/>
              </a:rPr>
              <a:t>Новизна, актуальность, </a:t>
            </a:r>
            <a:r>
              <a:rPr lang="ru-RU" sz="2000" smtClean="0">
                <a:solidFill>
                  <a:srgbClr val="0000FF"/>
                </a:solidFill>
                <a:latin typeface="Arial" charset="0"/>
              </a:rPr>
              <a:t/>
            </a:r>
            <a:br>
              <a:rPr lang="ru-RU" sz="2000" smtClean="0">
                <a:solidFill>
                  <a:srgbClr val="0000FF"/>
                </a:solidFill>
                <a:latin typeface="Arial" charset="0"/>
              </a:rPr>
            </a:br>
            <a:r>
              <a:rPr lang="en-US" sz="2000" smtClean="0">
                <a:solidFill>
                  <a:srgbClr val="0000FF"/>
                </a:solidFill>
                <a:latin typeface="Arial" charset="0"/>
              </a:rPr>
              <a:t>педагогическая целесообразность</a:t>
            </a:r>
            <a:br>
              <a:rPr lang="en-US" sz="2000" smtClean="0">
                <a:solidFill>
                  <a:srgbClr val="0000FF"/>
                </a:solidFill>
                <a:latin typeface="Arial" charset="0"/>
              </a:rPr>
            </a:br>
            <a:r>
              <a:rPr lang="en-US" sz="2000" smtClean="0">
                <a:solidFill>
                  <a:srgbClr val="0000FF"/>
                </a:solidFill>
                <a:latin typeface="Arial" charset="0"/>
              </a:rPr>
              <a:t/>
            </a:r>
            <a:br>
              <a:rPr lang="en-US" sz="2000" smtClean="0">
                <a:solidFill>
                  <a:srgbClr val="0000FF"/>
                </a:solidFill>
                <a:latin typeface="Arial" charset="0"/>
              </a:rPr>
            </a:br>
            <a:endParaRPr lang="ru-RU" sz="2000" smtClean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051050" y="1600200"/>
            <a:ext cx="6635750" cy="452596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80000"/>
              </a:lnSpc>
            </a:pPr>
            <a:r>
              <a:rPr lang="en-US" sz="1800" b="1" smtClean="0">
                <a:solidFill>
                  <a:srgbClr val="000000"/>
                </a:solidFill>
                <a:latin typeface="Arial" charset="0"/>
              </a:rPr>
              <a:t>Новизна</a:t>
            </a:r>
            <a:r>
              <a:rPr lang="en-US" sz="1800" smtClean="0">
                <a:solidFill>
                  <a:srgbClr val="000000"/>
                </a:solidFill>
                <a:latin typeface="Arial" charset="0"/>
              </a:rPr>
              <a:t> предполагает: новое решение проблем дополнительного образования, новые методики преподавания, новые педагогические технологии в проведении занятий, нововведения в формах диагностики и подведения итогов реализации программы и т.д.</a:t>
            </a:r>
          </a:p>
          <a:p>
            <a:pPr>
              <a:lnSpc>
                <a:spcPct val="80000"/>
              </a:lnSpc>
            </a:pPr>
            <a:endParaRPr lang="en-US" sz="1800" smtClean="0">
              <a:solidFill>
                <a:srgbClr val="000000"/>
              </a:solidFill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US" sz="1800" b="1" smtClean="0">
                <a:solidFill>
                  <a:srgbClr val="000000"/>
                </a:solidFill>
                <a:latin typeface="Arial" charset="0"/>
              </a:rPr>
              <a:t>Актуальность </a:t>
            </a:r>
            <a:r>
              <a:rPr lang="en-US" sz="1800" smtClean="0">
                <a:solidFill>
                  <a:srgbClr val="000000"/>
                </a:solidFill>
                <a:latin typeface="Arial" charset="0"/>
              </a:rPr>
              <a:t>– ответ на вопрос, зачем современным детям в современных условиях нужна конкретная программа.</a:t>
            </a:r>
          </a:p>
          <a:p>
            <a:pPr>
              <a:lnSpc>
                <a:spcPct val="80000"/>
              </a:lnSpc>
            </a:pPr>
            <a:endParaRPr lang="en-US" sz="1800" smtClean="0">
              <a:solidFill>
                <a:srgbClr val="000000"/>
              </a:solidFill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US" sz="1800" b="1" smtClean="0">
                <a:solidFill>
                  <a:srgbClr val="000000"/>
                </a:solidFill>
                <a:latin typeface="Arial" charset="0"/>
              </a:rPr>
              <a:t>Педагогическая целесообразность</a:t>
            </a:r>
            <a:r>
              <a:rPr lang="en-US" sz="1800" smtClean="0">
                <a:solidFill>
                  <a:srgbClr val="000000"/>
                </a:solidFill>
                <a:latin typeface="Arial" charset="0"/>
              </a:rPr>
              <a:t> подчеркивает важность взаимосвязи процессов обучения, воспитания и развития:  дается аргументированное обоснование педагогических действий в рамках программы, а конкретно, в соответствии с целями, задачами, выбранных форм, методов и средств образовательной деятельности и организации образовательного процесса.</a:t>
            </a:r>
          </a:p>
          <a:p>
            <a:pPr>
              <a:lnSpc>
                <a:spcPct val="80000"/>
              </a:lnSpc>
            </a:pPr>
            <a:endParaRPr lang="ru-RU" sz="1800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sz="2000" b="1" i="1" smtClean="0">
                <a:solidFill>
                  <a:srgbClr val="0000FF"/>
                </a:solidFill>
                <a:latin typeface="Arial" charset="0"/>
              </a:rPr>
              <a:t/>
            </a:r>
            <a:br>
              <a:rPr lang="ru-RU" sz="2000" b="1" i="1" smtClean="0">
                <a:solidFill>
                  <a:srgbClr val="0000FF"/>
                </a:solidFill>
                <a:latin typeface="Arial" charset="0"/>
              </a:rPr>
            </a:br>
            <a:r>
              <a:rPr lang="en-US" sz="2000" b="1" i="1" smtClean="0">
                <a:solidFill>
                  <a:srgbClr val="0000FF"/>
                </a:solidFill>
                <a:latin typeface="Arial" charset="0"/>
              </a:rPr>
              <a:t>Цель и задачи программы</a:t>
            </a:r>
            <a:br>
              <a:rPr lang="en-US" sz="2000" b="1" i="1" smtClean="0">
                <a:solidFill>
                  <a:srgbClr val="0000FF"/>
                </a:solidFill>
                <a:latin typeface="Arial" charset="0"/>
              </a:rPr>
            </a:br>
            <a:endParaRPr lang="ru-RU" sz="2000" b="1" i="1" smtClean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908175" y="1600200"/>
            <a:ext cx="6767513" cy="452596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</a:pPr>
            <a:r>
              <a:rPr lang="en-US" sz="1800" b="1" smtClean="0">
                <a:solidFill>
                  <a:srgbClr val="000000"/>
                </a:solidFill>
                <a:latin typeface="Arial" charset="0"/>
              </a:rPr>
              <a:t>Цель</a:t>
            </a:r>
            <a:r>
              <a:rPr lang="en-US" sz="1800" smtClean="0">
                <a:solidFill>
                  <a:srgbClr val="000000"/>
                </a:solidFill>
                <a:latin typeface="Arial" charset="0"/>
              </a:rPr>
              <a:t> – это конкретный, охарактеризованный качественно, образ желаемого (ожидаемого) результата, который можно достичь к определенному моменту времени; 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en-US" sz="180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ru-RU" sz="1800" smtClean="0">
                <a:solidFill>
                  <a:srgbClr val="000000"/>
                </a:solidFill>
                <a:latin typeface="Arial" charset="0"/>
              </a:rPr>
              <a:t>    </a:t>
            </a:r>
            <a:r>
              <a:rPr lang="en-US" sz="1800" smtClean="0">
                <a:solidFill>
                  <a:srgbClr val="000000"/>
                </a:solidFill>
                <a:latin typeface="Arial" charset="0"/>
              </a:rPr>
              <a:t>описание цели должно содержать в себе указание на виды деятельности обучающихся и отражать развитие их личностных качеств, а также общих и специальных способностей. </a:t>
            </a:r>
          </a:p>
          <a:p>
            <a:pPr>
              <a:lnSpc>
                <a:spcPct val="90000"/>
              </a:lnSpc>
            </a:pPr>
            <a:endParaRPr lang="en-US" sz="1800" b="1" smtClean="0">
              <a:solidFill>
                <a:srgbClr val="000000"/>
              </a:solidFill>
              <a:latin typeface="Arial" charset="0"/>
            </a:endParaRPr>
          </a:p>
          <a:p>
            <a:pPr>
              <a:lnSpc>
                <a:spcPct val="90000"/>
              </a:lnSpc>
            </a:pPr>
            <a:r>
              <a:rPr lang="en-US" sz="1800" b="1" smtClean="0">
                <a:solidFill>
                  <a:srgbClr val="000000"/>
                </a:solidFill>
                <a:latin typeface="Arial" charset="0"/>
              </a:rPr>
              <a:t>Задачи</a:t>
            </a:r>
            <a:r>
              <a:rPr lang="en-US" sz="1800" smtClean="0">
                <a:solidFill>
                  <a:srgbClr val="000000"/>
                </a:solidFill>
                <a:latin typeface="Arial" charset="0"/>
              </a:rPr>
              <a:t> – это пути, способы поэтапного достижения цели, т.е. тактика педагогических действий;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1800" smtClean="0">
                <a:solidFill>
                  <a:srgbClr val="000000"/>
                </a:solidFill>
                <a:latin typeface="Arial" charset="0"/>
              </a:rPr>
              <a:t>      </a:t>
            </a:r>
            <a:r>
              <a:rPr lang="en-US" sz="1800" smtClean="0">
                <a:solidFill>
                  <a:srgbClr val="000000"/>
                </a:solidFill>
                <a:latin typeface="Arial" charset="0"/>
              </a:rPr>
              <a:t>должны соответствовать цели и подразделяться на группы – обучающие, развивающие, воспитательные</a:t>
            </a:r>
          </a:p>
          <a:p>
            <a:pPr>
              <a:lnSpc>
                <a:spcPct val="90000"/>
              </a:lnSpc>
            </a:pPr>
            <a:endParaRPr lang="en-US" sz="1800" smtClean="0">
              <a:solidFill>
                <a:srgbClr val="000000"/>
              </a:solidFill>
              <a:latin typeface="Arial" charset="0"/>
            </a:endParaRPr>
          </a:p>
          <a:p>
            <a:pPr>
              <a:lnSpc>
                <a:spcPct val="90000"/>
              </a:lnSpc>
            </a:pPr>
            <a:endParaRPr lang="ru-RU" sz="2000" smtClean="0">
              <a:latin typeface="Arial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Тема Office">
  <a:themeElements>
    <a:clrScheme name="Другая 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70C0"/>
      </a:hlink>
      <a:folHlink>
        <a:srgbClr val="00B0F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1408</Words>
  <Application>Microsoft Office PowerPoint</Application>
  <PresentationFormat>On-screen Show (4:3)</PresentationFormat>
  <Paragraphs>325</Paragraphs>
  <Slides>30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6" baseType="lpstr">
      <vt:lpstr>Calibri</vt:lpstr>
      <vt:lpstr>Arial</vt:lpstr>
      <vt:lpstr>Times New Roman</vt:lpstr>
      <vt:lpstr>Tahoma</vt:lpstr>
      <vt:lpstr>Cambria</vt:lpstr>
      <vt:lpstr>1_Тема Office</vt:lpstr>
      <vt:lpstr>Слайд 1</vt:lpstr>
      <vt:lpstr>Слайд 2</vt:lpstr>
      <vt:lpstr>СТРУКТУРА ПРОГРАММЫ  </vt:lpstr>
      <vt:lpstr> 1. ТИТУЛЬНЫЙ ЛИСТ: </vt:lpstr>
      <vt:lpstr> Титульный лист</vt:lpstr>
      <vt:lpstr> 2. ПОЯСНИТЕЛЬНАЯ ЗАПИСКА: </vt:lpstr>
      <vt:lpstr>Методические рекомендации к оформлению  ПОЯСНИТЕЛЬНОЙ ЗАПИСКИ </vt:lpstr>
      <vt:lpstr>Новизна, актуальность,  педагогическая целесообразность  </vt:lpstr>
      <vt:lpstr> Цель и задачи программы </vt:lpstr>
      <vt:lpstr> Отличительные особенности данной программы от уже существующих программ</vt:lpstr>
      <vt:lpstr>Возраст детей, участвующих в реализации данной программы</vt:lpstr>
      <vt:lpstr>Сроки реализации программы:</vt:lpstr>
      <vt:lpstr> Формы и режим занятий  </vt:lpstr>
      <vt:lpstr> Ожидаемые результаты и способы определения их результативности  </vt:lpstr>
      <vt:lpstr> Способы определения результативности:</vt:lpstr>
      <vt:lpstr> Формы подведения итогов реализации программы:  </vt:lpstr>
      <vt:lpstr>Слайд 17</vt:lpstr>
      <vt:lpstr> 3. УЧЕБНО-ТЕМАТИЧЕСКИЙ ПЛАН:  </vt:lpstr>
      <vt:lpstr> Учебно-тематический план</vt:lpstr>
      <vt:lpstr>Слайд 20</vt:lpstr>
      <vt:lpstr> Расчет количества часов  </vt:lpstr>
      <vt:lpstr> 4. СОДЕРЖАНИЕ ИЗУЧАЕМОГО КУРСА:</vt:lpstr>
      <vt:lpstr> Содержание изучаемого курса</vt:lpstr>
      <vt:lpstr> пример</vt:lpstr>
      <vt:lpstr> 5. МЕТОДИЧЕСКОЕ ОБЕСПЕЧЕНИЕ ПРОГРАММЫ:  </vt:lpstr>
      <vt:lpstr> Методическое обеспечение: </vt:lpstr>
      <vt:lpstr> Методическое обеспечение программы может быть представлено в форме таблицы </vt:lpstr>
      <vt:lpstr> 6. СПИСОК ЛИТЕРАТУРЫ: </vt:lpstr>
      <vt:lpstr> Составляется четыре списка: </vt:lpstr>
      <vt:lpstr>Слайд 30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Евгений</cp:lastModifiedBy>
  <cp:revision>3</cp:revision>
  <dcterms:created xsi:type="dcterms:W3CDTF">2014-05-31T12:02:14Z</dcterms:created>
  <dcterms:modified xsi:type="dcterms:W3CDTF">2015-08-08T14:27:50Z</dcterms:modified>
</cp:coreProperties>
</file>